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94" r:id="rId2"/>
    <p:sldId id="299" r:id="rId3"/>
    <p:sldId id="295" r:id="rId4"/>
    <p:sldId id="296" r:id="rId5"/>
    <p:sldId id="300" r:id="rId6"/>
    <p:sldId id="297" r:id="rId7"/>
    <p:sldId id="308" r:id="rId8"/>
    <p:sldId id="298" r:id="rId9"/>
    <p:sldId id="301" r:id="rId10"/>
    <p:sldId id="302" r:id="rId11"/>
    <p:sldId id="303" r:id="rId12"/>
    <p:sldId id="305" r:id="rId13"/>
    <p:sldId id="304" r:id="rId14"/>
    <p:sldId id="306" r:id="rId15"/>
    <p:sldId id="307" r:id="rId16"/>
    <p:sldId id="309" r:id="rId17"/>
    <p:sldId id="310" r:id="rId18"/>
    <p:sldId id="311" r:id="rId19"/>
    <p:sldId id="312" r:id="rId20"/>
    <p:sldId id="313" r:id="rId21"/>
    <p:sldId id="314" r:id="rId22"/>
    <p:sldId id="315" r:id="rId23"/>
    <p:sldId id="316" r:id="rId24"/>
  </p:sldIdLst>
  <p:sldSz cx="9144000" cy="6858000" type="screen4x3"/>
  <p:notesSz cx="6858000" cy="9144000"/>
  <p:defaultTextStyle>
    <a:defPPr>
      <a:defRPr lang="en-US"/>
    </a:defPPr>
    <a:lvl1pPr algn="l" rtl="0" fontAlgn="base">
      <a:spcBef>
        <a:spcPct val="20000"/>
      </a:spcBef>
      <a:spcAft>
        <a:spcPct val="0"/>
      </a:spcAft>
      <a:buChar char="•"/>
      <a:defRPr sz="3600" kern="1200">
        <a:solidFill>
          <a:schemeClr val="tx1"/>
        </a:solidFill>
        <a:latin typeface="Arial" charset="0"/>
        <a:ea typeface="+mn-ea"/>
        <a:cs typeface="+mn-cs"/>
      </a:defRPr>
    </a:lvl1pPr>
    <a:lvl2pPr marL="457200" algn="l" rtl="0" fontAlgn="base">
      <a:spcBef>
        <a:spcPct val="20000"/>
      </a:spcBef>
      <a:spcAft>
        <a:spcPct val="0"/>
      </a:spcAft>
      <a:buChar char="•"/>
      <a:defRPr sz="3600" kern="1200">
        <a:solidFill>
          <a:schemeClr val="tx1"/>
        </a:solidFill>
        <a:latin typeface="Arial" charset="0"/>
        <a:ea typeface="+mn-ea"/>
        <a:cs typeface="+mn-cs"/>
      </a:defRPr>
    </a:lvl2pPr>
    <a:lvl3pPr marL="914400" algn="l" rtl="0" fontAlgn="base">
      <a:spcBef>
        <a:spcPct val="20000"/>
      </a:spcBef>
      <a:spcAft>
        <a:spcPct val="0"/>
      </a:spcAft>
      <a:buChar char="•"/>
      <a:defRPr sz="3600" kern="1200">
        <a:solidFill>
          <a:schemeClr val="tx1"/>
        </a:solidFill>
        <a:latin typeface="Arial" charset="0"/>
        <a:ea typeface="+mn-ea"/>
        <a:cs typeface="+mn-cs"/>
      </a:defRPr>
    </a:lvl3pPr>
    <a:lvl4pPr marL="1371600" algn="l" rtl="0" fontAlgn="base">
      <a:spcBef>
        <a:spcPct val="20000"/>
      </a:spcBef>
      <a:spcAft>
        <a:spcPct val="0"/>
      </a:spcAft>
      <a:buChar char="•"/>
      <a:defRPr sz="3600" kern="1200">
        <a:solidFill>
          <a:schemeClr val="tx1"/>
        </a:solidFill>
        <a:latin typeface="Arial" charset="0"/>
        <a:ea typeface="+mn-ea"/>
        <a:cs typeface="+mn-cs"/>
      </a:defRPr>
    </a:lvl4pPr>
    <a:lvl5pPr marL="1828800" algn="l" rtl="0" fontAlgn="base">
      <a:spcBef>
        <a:spcPct val="20000"/>
      </a:spcBef>
      <a:spcAft>
        <a:spcPct val="0"/>
      </a:spcAft>
      <a:buChar char="•"/>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000099"/>
    <a:srgbClr val="CCFF33"/>
    <a:srgbClr val="000000"/>
    <a:srgbClr val="006600"/>
    <a:srgbClr val="0000CC"/>
    <a:srgbClr val="FF0000"/>
    <a:srgbClr val="FF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6373" autoAdjust="0"/>
    <p:restoredTop sz="98744" autoAdjust="0"/>
  </p:normalViewPr>
  <p:slideViewPr>
    <p:cSldViewPr>
      <p:cViewPr>
        <p:scale>
          <a:sx n="66" d="100"/>
          <a:sy n="66" d="100"/>
        </p:scale>
        <p:origin x="-1746" y="-10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92"/>
    </p:cViewPr>
  </p:sorterViewPr>
  <p:notesViewPr>
    <p:cSldViewPr>
      <p:cViewPr varScale="1">
        <p:scale>
          <a:sx n="40" d="100"/>
          <a:sy n="40" d="100"/>
        </p:scale>
        <p:origin x="-154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6D8D8D0B-0C86-4DBE-81C0-40A368D7293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CB8E93C0-4D24-4990-96BF-C9D4B9E2E69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D8F031-BE8A-4590-B8DF-4AA872FB7478}" type="slidenum">
              <a:rPr lang="en-US"/>
              <a:pPr/>
              <a:t>1</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274638"/>
            <a:ext cx="1752600" cy="6202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274638"/>
            <a:ext cx="5105400"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600200"/>
            <a:ext cx="3429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600200"/>
            <a:ext cx="3429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274638"/>
            <a:ext cx="7010400" cy="1143000"/>
          </a:xfrm>
          <a:prstGeom prst="rect">
            <a:avLst/>
          </a:prstGeom>
          <a:solidFill>
            <a:srgbClr val="FFCC00"/>
          </a:solidFill>
          <a:ln w="9525">
            <a:noFill/>
            <a:miter lim="800000"/>
            <a:headEnd/>
            <a:tailEnd/>
          </a:ln>
          <a:effectLst/>
        </p:spPr>
        <p:txBody>
          <a:bodyPr vert="horz" wrap="square" lIns="91440" tIns="91440" rIns="91440" bIns="91440" numCol="1" anchor="ctr" anchorCtr="0" compatLnSpc="1">
            <a:prstTxWarp prst="textNoShape">
              <a:avLst/>
            </a:prstTxWarp>
          </a:bodyPr>
          <a:lstStyle/>
          <a:p>
            <a:pPr lvl="0"/>
            <a:r>
              <a:rPr lang="en-US" smtClean="0"/>
              <a:t> </a:t>
            </a:r>
          </a:p>
        </p:txBody>
      </p:sp>
      <p:sp>
        <p:nvSpPr>
          <p:cNvPr id="1027" name="Rectangle 3"/>
          <p:cNvSpPr>
            <a:spLocks noGrp="1" noChangeArrowheads="1"/>
          </p:cNvSpPr>
          <p:nvPr>
            <p:ph type="body" idx="1"/>
          </p:nvPr>
        </p:nvSpPr>
        <p:spPr bwMode="auto">
          <a:xfrm>
            <a:off x="1676400" y="1600200"/>
            <a:ext cx="70104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 </a:t>
            </a:r>
          </a:p>
          <a:p>
            <a:pPr lvl="1"/>
            <a:r>
              <a:rPr lang="en-US" smtClean="0"/>
              <a:t> </a:t>
            </a:r>
          </a:p>
          <a:p>
            <a:pPr lvl="2"/>
            <a:r>
              <a:rPr lang="en-US" smtClean="0"/>
              <a:t> </a:t>
            </a:r>
          </a:p>
          <a:p>
            <a:pPr lvl="3"/>
            <a:r>
              <a:rPr lang="en-US" smtClean="0"/>
              <a:t>  </a:t>
            </a:r>
          </a:p>
          <a:p>
            <a:pPr lvl="4"/>
            <a:r>
              <a:rPr lang="en-US" smtClean="0"/>
              <a:t> </a:t>
            </a:r>
          </a:p>
        </p:txBody>
      </p:sp>
      <p:pic>
        <p:nvPicPr>
          <p:cNvPr id="1031" name="Picture 7" descr="idcs"/>
          <p:cNvPicPr>
            <a:picLocks noChangeAspect="1" noChangeArrowheads="1"/>
          </p:cNvPicPr>
          <p:nvPr userDrawn="1"/>
        </p:nvPicPr>
        <p:blipFill>
          <a:blip r:embed="rId13" cstate="print"/>
          <a:srcRect b="12663"/>
          <a:stretch>
            <a:fillRect/>
          </a:stretch>
        </p:blipFill>
        <p:spPr bwMode="auto">
          <a:xfrm>
            <a:off x="228600" y="265113"/>
            <a:ext cx="1271588" cy="2332037"/>
          </a:xfrm>
          <a:prstGeom prst="rect">
            <a:avLst/>
          </a:prstGeom>
          <a:noFill/>
        </p:spPr>
      </p:pic>
      <p:sp>
        <p:nvSpPr>
          <p:cNvPr id="1035" name="Text Box 11"/>
          <p:cNvSpPr txBox="1">
            <a:spLocks noChangeArrowheads="1"/>
          </p:cNvSpPr>
          <p:nvPr userDrawn="1"/>
        </p:nvSpPr>
        <p:spPr bwMode="auto">
          <a:xfrm>
            <a:off x="0" y="2667000"/>
            <a:ext cx="1524000" cy="366713"/>
          </a:xfrm>
          <a:prstGeom prst="rect">
            <a:avLst/>
          </a:prstGeom>
          <a:noFill/>
          <a:ln w="9525">
            <a:noFill/>
            <a:miter lim="800000"/>
            <a:headEnd/>
            <a:tailEnd/>
          </a:ln>
          <a:effectLst/>
        </p:spPr>
        <p:txBody>
          <a:bodyPr>
            <a:spAutoFit/>
          </a:bodyPr>
          <a:lstStyle/>
          <a:p>
            <a:pPr>
              <a:spcBef>
                <a:spcPct val="50000"/>
              </a:spcBef>
              <a:buFontTx/>
              <a:buNone/>
            </a:pPr>
            <a:endParaRPr 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iming>
    <p:tnLst>
      <p:par>
        <p:cTn id="1" dur="indefinite" restart="never" nodeType="tmRoot"/>
      </p:par>
    </p:tnLst>
  </p:timing>
  <p:txStyles>
    <p:titleStyle>
      <a:lvl1pPr algn="ctr" rtl="0" fontAlgn="base">
        <a:spcBef>
          <a:spcPct val="0"/>
        </a:spcBef>
        <a:spcAft>
          <a:spcPct val="0"/>
        </a:spcAft>
        <a:defRPr sz="4000" b="1">
          <a:solidFill>
            <a:schemeClr val="accent2"/>
          </a:solidFill>
          <a:latin typeface="+mj-lt"/>
          <a:ea typeface="+mj-ea"/>
          <a:cs typeface="+mj-cs"/>
        </a:defRPr>
      </a:lvl1pPr>
      <a:lvl2pPr algn="ctr" rtl="0" fontAlgn="base">
        <a:spcBef>
          <a:spcPct val="0"/>
        </a:spcBef>
        <a:spcAft>
          <a:spcPct val="0"/>
        </a:spcAft>
        <a:defRPr sz="4000" b="1">
          <a:solidFill>
            <a:schemeClr val="accent2"/>
          </a:solidFill>
          <a:latin typeface="Arial" charset="0"/>
        </a:defRPr>
      </a:lvl2pPr>
      <a:lvl3pPr algn="ctr" rtl="0" fontAlgn="base">
        <a:spcBef>
          <a:spcPct val="0"/>
        </a:spcBef>
        <a:spcAft>
          <a:spcPct val="0"/>
        </a:spcAft>
        <a:defRPr sz="4000" b="1">
          <a:solidFill>
            <a:schemeClr val="accent2"/>
          </a:solidFill>
          <a:latin typeface="Arial" charset="0"/>
        </a:defRPr>
      </a:lvl3pPr>
      <a:lvl4pPr algn="ctr" rtl="0" fontAlgn="base">
        <a:spcBef>
          <a:spcPct val="0"/>
        </a:spcBef>
        <a:spcAft>
          <a:spcPct val="0"/>
        </a:spcAft>
        <a:defRPr sz="4000" b="1">
          <a:solidFill>
            <a:schemeClr val="accent2"/>
          </a:solidFill>
          <a:latin typeface="Arial" charset="0"/>
        </a:defRPr>
      </a:lvl4pPr>
      <a:lvl5pPr algn="ctr" rtl="0" fontAlgn="base">
        <a:spcBef>
          <a:spcPct val="0"/>
        </a:spcBef>
        <a:spcAft>
          <a:spcPct val="0"/>
        </a:spcAft>
        <a:defRPr sz="4000" b="1">
          <a:solidFill>
            <a:schemeClr val="accent2"/>
          </a:solidFill>
          <a:latin typeface="Arial"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CS.Preventionquestions@dcs.in.gov" TargetMode="External"/><Relationship Id="rId2" Type="http://schemas.openxmlformats.org/officeDocument/2006/relationships/hyperlink" Target="mailto:DCS.PreventionServices@dcs.in.gov" TargetMode="External"/><Relationship Id="rId1" Type="http://schemas.openxmlformats.org/officeDocument/2006/relationships/slideLayout" Target="../slideLayouts/slideLayout2.xml"/><Relationship Id="rId4" Type="http://schemas.openxmlformats.org/officeDocument/2006/relationships/hyperlink" Target="http://www.in.gov/dcs/3414.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Grp="1" noChangeArrowheads="1"/>
          </p:cNvSpPr>
          <p:nvPr>
            <p:ph type="title"/>
          </p:nvPr>
        </p:nvSpPr>
        <p:spPr/>
        <p:txBody>
          <a:bodyPr/>
          <a:lstStyle/>
          <a:p>
            <a:r>
              <a:rPr lang="en-US" smtClean="0"/>
              <a:t>YSB Admin RFP </a:t>
            </a:r>
            <a:endParaRPr lang="en-US" dirty="0"/>
          </a:p>
        </p:txBody>
      </p:sp>
      <p:sp>
        <p:nvSpPr>
          <p:cNvPr id="4" name="Content Placeholder 3"/>
          <p:cNvSpPr>
            <a:spLocks noGrp="1"/>
          </p:cNvSpPr>
          <p:nvPr>
            <p:ph idx="1"/>
          </p:nvPr>
        </p:nvSpPr>
        <p:spPr>
          <a:xfrm>
            <a:off x="1676400" y="1676400"/>
            <a:ext cx="7010400" cy="4876800"/>
          </a:xfrm>
        </p:spPr>
        <p:txBody>
          <a:bodyPr/>
          <a:lstStyle/>
          <a:p>
            <a:pPr>
              <a:buNone/>
            </a:pPr>
            <a:endParaRPr lang="en-US" dirty="0" smtClean="0"/>
          </a:p>
          <a:p>
            <a:pPr algn="ctr">
              <a:buNone/>
            </a:pPr>
            <a:r>
              <a:rPr lang="en-US" b="1" dirty="0" smtClean="0"/>
              <a:t>BIDDERS CONFERENCE</a:t>
            </a:r>
          </a:p>
          <a:p>
            <a:pPr algn="ctr">
              <a:buNone/>
            </a:pPr>
            <a:endParaRPr lang="en-US" sz="2800" b="1" dirty="0" smtClean="0"/>
          </a:p>
          <a:p>
            <a:pPr algn="ctr">
              <a:buNone/>
            </a:pPr>
            <a:r>
              <a:rPr lang="en-US" sz="2800" b="1" dirty="0" smtClean="0"/>
              <a:t>WEDNESDAY, MARCH 13, 2013</a:t>
            </a:r>
          </a:p>
          <a:p>
            <a:pPr algn="ctr">
              <a:buNone/>
            </a:pPr>
            <a:endParaRPr lang="en-US" sz="2800" b="1" dirty="0" smtClean="0"/>
          </a:p>
          <a:p>
            <a:pPr algn="ctr">
              <a:buNone/>
            </a:pPr>
            <a:r>
              <a:rPr lang="en-US" sz="2800" b="1" dirty="0" smtClean="0"/>
              <a:t>GOVERNMENT CENTER SOUTH</a:t>
            </a:r>
          </a:p>
          <a:p>
            <a:pPr algn="ctr">
              <a:buNone/>
            </a:pPr>
            <a:endParaRPr lang="en-US" sz="2800" b="1" dirty="0" smtClean="0"/>
          </a:p>
          <a:p>
            <a:pPr algn="ctr">
              <a:buNone/>
            </a:pPr>
            <a:r>
              <a:rPr lang="en-US" sz="2800" b="1" dirty="0" smtClean="0"/>
              <a:t>CONFERENCE CENTER ROOM #1</a:t>
            </a:r>
          </a:p>
          <a:p>
            <a:pPr algn="ctr">
              <a:buNone/>
            </a:pPr>
            <a:r>
              <a:rPr lang="en-US" sz="2800" b="1" dirty="0" smtClean="0"/>
              <a:t>9:00-11:00 AM</a:t>
            </a:r>
            <a:endParaRPr lang="en-US" sz="2800" b="1" dirty="0"/>
          </a:p>
        </p:txBody>
      </p:sp>
      <p:sp>
        <p:nvSpPr>
          <p:cNvPr id="94213" name="Rectangle 5"/>
          <p:cNvSpPr>
            <a:spLocks noChangeArrowheads="1"/>
          </p:cNvSpPr>
          <p:nvPr/>
        </p:nvSpPr>
        <p:spPr bwMode="auto">
          <a:xfrm>
            <a:off x="2743200" y="3429000"/>
            <a:ext cx="4876800" cy="2530475"/>
          </a:xfrm>
          <a:prstGeom prst="rect">
            <a:avLst/>
          </a:prstGeom>
          <a:noFill/>
          <a:ln w="9525">
            <a:noFill/>
            <a:miter lim="800000"/>
            <a:headEnd/>
            <a:tailEnd/>
          </a:ln>
          <a:effectLst/>
        </p:spPr>
        <p:txBody>
          <a:bodyPr>
            <a:spAutoFit/>
          </a:bodyPr>
          <a:lstStyle/>
          <a:p>
            <a:pPr>
              <a:spcBef>
                <a:spcPct val="0"/>
              </a:spcBef>
              <a:buFontTx/>
              <a:buNone/>
            </a:pPr>
            <a:endParaRPr lang="en-US" sz="4000" b="1">
              <a:solidFill>
                <a:schemeClr val="accent2"/>
              </a:solidFill>
            </a:endParaRPr>
          </a:p>
          <a:p>
            <a:pPr>
              <a:spcBef>
                <a:spcPct val="0"/>
              </a:spcBef>
              <a:buFontTx/>
              <a:buNone/>
            </a:pPr>
            <a:endParaRPr lang="en-US" sz="4000" b="1">
              <a:solidFill>
                <a:schemeClr val="accent2"/>
              </a:solidFill>
            </a:endParaRPr>
          </a:p>
          <a:p>
            <a:pPr>
              <a:spcBef>
                <a:spcPct val="0"/>
              </a:spcBef>
              <a:buFontTx/>
              <a:buNone/>
            </a:pPr>
            <a:endParaRPr lang="en-US" sz="4000" b="1">
              <a:solidFill>
                <a:schemeClr val="accent2"/>
              </a:solidFill>
            </a:endParaRPr>
          </a:p>
          <a:p>
            <a:pPr>
              <a:spcBef>
                <a:spcPct val="0"/>
              </a:spcBef>
              <a:buFontTx/>
              <a:buNone/>
            </a:pPr>
            <a:r>
              <a:rPr lang="en-US" sz="4000" b="1">
                <a:solidFill>
                  <a:schemeClr val="accent2"/>
                </a:solidFill>
              </a:rPr>
              <a:t>   </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endParaRPr lang="en-US" dirty="0" smtClean="0"/>
          </a:p>
          <a:p>
            <a:pPr algn="ctr">
              <a:buNone/>
            </a:pPr>
            <a:r>
              <a:rPr lang="en-US" sz="2800" b="1" dirty="0" smtClean="0"/>
              <a:t>ATTACHMENT B</a:t>
            </a:r>
          </a:p>
          <a:p>
            <a:pPr algn="ctr">
              <a:buNone/>
            </a:pPr>
            <a:endParaRPr lang="en-US" sz="2800" b="1" dirty="0" smtClean="0"/>
          </a:p>
          <a:p>
            <a:pPr algn="ctr">
              <a:buNone/>
            </a:pPr>
            <a:r>
              <a:rPr lang="en-US" sz="2800" b="1" dirty="0" smtClean="0"/>
              <a:t>Statement of Work</a:t>
            </a:r>
          </a:p>
          <a:p>
            <a:pPr algn="ctr">
              <a:buNone/>
            </a:pPr>
            <a:endParaRPr lang="en-US" sz="2800" b="1" dirty="0" smtClean="0"/>
          </a:p>
          <a:p>
            <a:pPr algn="ctr">
              <a:buNone/>
            </a:pPr>
            <a:r>
              <a:rPr lang="en-US" sz="2400" b="1" dirty="0" smtClean="0"/>
              <a:t>Details duties of the YSB Admin</a:t>
            </a:r>
          </a:p>
          <a:p>
            <a:pPr algn="ctr">
              <a:buNone/>
            </a:pPr>
            <a:endParaRPr lang="en-US" sz="2800" dirty="0"/>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endParaRPr lang="en-US" dirty="0" smtClean="0"/>
          </a:p>
          <a:p>
            <a:pPr algn="ctr">
              <a:buNone/>
            </a:pPr>
            <a:r>
              <a:rPr lang="en-US" sz="2800" b="1" dirty="0" smtClean="0"/>
              <a:t>ATTACHMENT C</a:t>
            </a:r>
          </a:p>
          <a:p>
            <a:pPr algn="ctr">
              <a:buNone/>
            </a:pPr>
            <a:endParaRPr lang="en-US" sz="2800" b="1" dirty="0" smtClean="0"/>
          </a:p>
          <a:p>
            <a:pPr algn="ctr">
              <a:buNone/>
            </a:pPr>
            <a:r>
              <a:rPr lang="en-US" sz="2800" b="1" dirty="0" smtClean="0"/>
              <a:t>PROVIDER NARRATIVE</a:t>
            </a:r>
          </a:p>
          <a:p>
            <a:pPr>
              <a:buNone/>
            </a:pPr>
            <a:endParaRPr lang="en-US" sz="2400" b="1" dirty="0" smtClean="0"/>
          </a:p>
          <a:p>
            <a:pPr algn="ctr">
              <a:buNone/>
            </a:pPr>
            <a:r>
              <a:rPr lang="en-US" sz="2400" b="1" dirty="0" smtClean="0"/>
              <a:t>Information specific to your agency</a:t>
            </a:r>
            <a:endParaRPr lang="en-US" sz="2400" b="1" dirty="0"/>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endParaRPr lang="en-US" sz="2800" dirty="0" smtClean="0"/>
          </a:p>
          <a:p>
            <a:pPr algn="ctr">
              <a:buNone/>
            </a:pPr>
            <a:r>
              <a:rPr lang="en-US" sz="2800" b="1" dirty="0" smtClean="0"/>
              <a:t>ATTACHMENT D</a:t>
            </a:r>
          </a:p>
          <a:p>
            <a:pPr algn="ctr">
              <a:buNone/>
            </a:pPr>
            <a:endParaRPr lang="en-US" sz="2800" b="1" dirty="0" smtClean="0"/>
          </a:p>
          <a:p>
            <a:pPr algn="ctr">
              <a:buNone/>
            </a:pPr>
            <a:r>
              <a:rPr lang="en-US" sz="2800" b="1" dirty="0" smtClean="0"/>
              <a:t>SERVICE NARRATIVE</a:t>
            </a:r>
          </a:p>
          <a:p>
            <a:pPr algn="ctr">
              <a:buNone/>
            </a:pPr>
            <a:endParaRPr lang="en-US" sz="2800" b="1" dirty="0" smtClean="0"/>
          </a:p>
          <a:p>
            <a:pPr algn="ctr">
              <a:buNone/>
            </a:pPr>
            <a:r>
              <a:rPr lang="en-US" sz="2400" b="1" dirty="0" smtClean="0"/>
              <a:t>Outlines the specific services to be delivered</a:t>
            </a:r>
          </a:p>
          <a:p>
            <a:pPr algn="ctr">
              <a:buNone/>
            </a:pPr>
            <a:r>
              <a:rPr lang="en-US" sz="2400" b="1" dirty="0" smtClean="0"/>
              <a:t>(One per proposal)</a:t>
            </a:r>
            <a:endParaRPr lang="en-US" sz="2400" b="1" dirty="0"/>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endParaRPr lang="en-US" sz="2800" dirty="0" smtClean="0"/>
          </a:p>
          <a:p>
            <a:pPr algn="ctr">
              <a:buNone/>
            </a:pPr>
            <a:r>
              <a:rPr lang="en-US" sz="2800" b="1" dirty="0" smtClean="0"/>
              <a:t>ATTACHMENT</a:t>
            </a:r>
            <a:r>
              <a:rPr lang="en-US" sz="2800" dirty="0" smtClean="0"/>
              <a:t>  </a:t>
            </a:r>
            <a:r>
              <a:rPr lang="en-US" sz="2800" b="1" dirty="0" smtClean="0"/>
              <a:t>E</a:t>
            </a:r>
          </a:p>
          <a:p>
            <a:pPr algn="ctr">
              <a:buNone/>
            </a:pPr>
            <a:endParaRPr lang="en-US" sz="2800" b="1" dirty="0" smtClean="0"/>
          </a:p>
          <a:p>
            <a:pPr algn="ctr">
              <a:buNone/>
            </a:pPr>
            <a:r>
              <a:rPr lang="en-US" sz="2800" b="1" dirty="0" smtClean="0"/>
              <a:t>BUDGET TEMPLATE</a:t>
            </a:r>
          </a:p>
          <a:p>
            <a:pPr algn="ctr">
              <a:buNone/>
            </a:pPr>
            <a:endParaRPr lang="en-US" sz="2800" dirty="0" smtClean="0"/>
          </a:p>
          <a:p>
            <a:pPr algn="ctr">
              <a:buNone/>
            </a:pPr>
            <a:r>
              <a:rPr lang="en-US" sz="2400" b="1" dirty="0" smtClean="0"/>
              <a:t>Budget is required for all proposals.  Budget template must be completed for one contract year.</a:t>
            </a:r>
            <a:endParaRPr lang="en-US" sz="2400" b="1" dirty="0"/>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r>
              <a:rPr lang="en-US" sz="2800" b="1" dirty="0" smtClean="0"/>
              <a:t>ATTACHMENT F</a:t>
            </a:r>
          </a:p>
          <a:p>
            <a:pPr algn="ctr">
              <a:buNone/>
            </a:pPr>
            <a:endParaRPr lang="en-US" sz="2800" b="1" dirty="0" smtClean="0"/>
          </a:p>
          <a:p>
            <a:pPr algn="ctr">
              <a:buNone/>
            </a:pPr>
            <a:r>
              <a:rPr lang="en-US" sz="2800" b="1" dirty="0" smtClean="0"/>
              <a:t>SCORE TOOL</a:t>
            </a:r>
          </a:p>
          <a:p>
            <a:pPr>
              <a:buNone/>
            </a:pPr>
            <a:r>
              <a:rPr lang="en-US" sz="2400" b="1" dirty="0" smtClean="0"/>
              <a:t>NOTE</a:t>
            </a:r>
            <a:r>
              <a:rPr lang="en-US" sz="2400" dirty="0" smtClean="0"/>
              <a:t>:  </a:t>
            </a:r>
            <a:r>
              <a:rPr lang="en-US" sz="2000" dirty="0" smtClean="0"/>
              <a:t>IF ANY ONE OR MORE OF THE LISTED </a:t>
            </a:r>
          </a:p>
          <a:p>
            <a:pPr>
              <a:buNone/>
            </a:pPr>
            <a:r>
              <a:rPr lang="en-US" sz="2000" dirty="0" smtClean="0"/>
              <a:t>CRITERIA ON WHICH THE RESPONSES TO THIS RFP </a:t>
            </a:r>
          </a:p>
          <a:p>
            <a:pPr>
              <a:buNone/>
            </a:pPr>
            <a:r>
              <a:rPr lang="en-US" sz="2000" dirty="0" smtClean="0"/>
              <a:t>WILL BE EVALUATED ARE FOUND TO BE </a:t>
            </a:r>
          </a:p>
          <a:p>
            <a:pPr>
              <a:buNone/>
            </a:pPr>
            <a:r>
              <a:rPr lang="en-US" sz="2000" dirty="0" smtClean="0"/>
              <a:t>INCONSISITENT OR INCOMPATIBLE  WITH </a:t>
            </a:r>
          </a:p>
          <a:p>
            <a:pPr>
              <a:buNone/>
            </a:pPr>
            <a:r>
              <a:rPr lang="en-US" sz="2000" dirty="0" smtClean="0"/>
              <a:t>APPLICATION FEDERAL LAWS, REGULATIONS OR</a:t>
            </a:r>
          </a:p>
          <a:p>
            <a:pPr>
              <a:buNone/>
            </a:pPr>
            <a:r>
              <a:rPr lang="en-US" sz="2000" dirty="0" smtClean="0"/>
              <a:t>POLCIIES, THE SPECIFIC CRITERION OR CRITERIA</a:t>
            </a:r>
          </a:p>
          <a:p>
            <a:pPr>
              <a:buNone/>
            </a:pPr>
            <a:r>
              <a:rPr lang="en-US" sz="2000" dirty="0" smtClean="0"/>
              <a:t>WILL BE DISREGARDED AND THE RESPONSES WILL</a:t>
            </a:r>
          </a:p>
          <a:p>
            <a:pPr>
              <a:buNone/>
            </a:pPr>
            <a:r>
              <a:rPr lang="en-US" sz="2000" dirty="0" smtClean="0"/>
              <a:t>BE EVALUATED AND SCORED WITHOUT TAKING INTO </a:t>
            </a:r>
          </a:p>
          <a:p>
            <a:pPr>
              <a:buNone/>
            </a:pPr>
            <a:r>
              <a:rPr lang="en-US" sz="2000" dirty="0" smtClean="0"/>
              <a:t>ACCOUNT SUCH CRITERION OR CRITERIA. </a:t>
            </a:r>
            <a:endParaRPr lang="en-US" sz="2000" dirty="0"/>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sz="2800" b="1" dirty="0" smtClean="0"/>
              <a:t>ATTACHMENT G</a:t>
            </a:r>
          </a:p>
          <a:p>
            <a:pPr algn="ctr">
              <a:buNone/>
            </a:pPr>
            <a:endParaRPr lang="en-US" sz="2800" b="1" dirty="0" smtClean="0"/>
          </a:p>
          <a:p>
            <a:pPr algn="ctr">
              <a:buNone/>
            </a:pPr>
            <a:r>
              <a:rPr lang="en-US" sz="2800" b="1" dirty="0" smtClean="0"/>
              <a:t>LIST OF YSB GRANTEES</a:t>
            </a:r>
          </a:p>
          <a:p>
            <a:pPr algn="ctr">
              <a:buNone/>
            </a:pPr>
            <a:endParaRPr lang="en-US" sz="2800" b="1" dirty="0" smtClean="0"/>
          </a:p>
          <a:p>
            <a:pPr algn="ctr">
              <a:buNone/>
            </a:pPr>
            <a:r>
              <a:rPr lang="en-US" sz="2400" b="1" dirty="0" smtClean="0"/>
              <a:t>First year list of sub-contractors (YSBs)</a:t>
            </a:r>
          </a:p>
          <a:p>
            <a:pPr algn="ctr">
              <a:buNone/>
            </a:pPr>
            <a:r>
              <a:rPr lang="en-US" sz="2400" b="1" dirty="0" smtClean="0"/>
              <a:t>July 1, 2013-June 30, 2014</a:t>
            </a:r>
            <a:endParaRPr lang="en-US" sz="2400" b="1" dirty="0"/>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r>
              <a:rPr lang="en-US" sz="2800" b="1" dirty="0" smtClean="0"/>
              <a:t>ATTACHMENT H</a:t>
            </a:r>
          </a:p>
          <a:p>
            <a:pPr algn="ctr">
              <a:buNone/>
            </a:pPr>
            <a:endParaRPr lang="en-US" sz="2800" b="1" dirty="0" smtClean="0"/>
          </a:p>
          <a:p>
            <a:pPr algn="ctr">
              <a:buNone/>
            </a:pPr>
            <a:r>
              <a:rPr lang="en-US" sz="2800" b="1" dirty="0" smtClean="0"/>
              <a:t>SAMPLE CONTRACT</a:t>
            </a:r>
          </a:p>
          <a:p>
            <a:pPr algn="ctr">
              <a:buNone/>
            </a:pPr>
            <a:endParaRPr lang="en-US" sz="2800" b="1" dirty="0" smtClean="0"/>
          </a:p>
          <a:p>
            <a:pPr>
              <a:buNone/>
            </a:pPr>
            <a:r>
              <a:rPr lang="en-US" sz="2400" b="1" dirty="0" smtClean="0"/>
              <a:t>Term of Contract:  The term of the contract</a:t>
            </a:r>
          </a:p>
          <a:p>
            <a:pPr>
              <a:buNone/>
            </a:pPr>
            <a:r>
              <a:rPr lang="en-US" sz="2400" b="1" dirty="0" smtClean="0"/>
              <a:t> shall be for twelve months, beginning July 1,</a:t>
            </a:r>
          </a:p>
          <a:p>
            <a:pPr>
              <a:buNone/>
            </a:pPr>
            <a:r>
              <a:rPr lang="en-US" sz="2400" b="1" dirty="0" smtClean="0"/>
              <a:t> 2013 and ending June 30, 2014.  The State</a:t>
            </a:r>
          </a:p>
          <a:p>
            <a:pPr>
              <a:buNone/>
            </a:pPr>
            <a:r>
              <a:rPr lang="en-US" sz="2400" b="1" dirty="0" smtClean="0"/>
              <a:t> </a:t>
            </a:r>
            <a:r>
              <a:rPr lang="en-US" sz="2400" b="1" u="sng" dirty="0" smtClean="0"/>
              <a:t>may</a:t>
            </a:r>
            <a:r>
              <a:rPr lang="en-US" sz="2400" b="1" dirty="0" smtClean="0"/>
              <a:t>  exercise the option to extend the</a:t>
            </a:r>
          </a:p>
          <a:p>
            <a:pPr>
              <a:buNone/>
            </a:pPr>
            <a:r>
              <a:rPr lang="en-US" sz="2400" b="1" dirty="0" smtClean="0"/>
              <a:t> contract for up to three (3) additional years.</a:t>
            </a:r>
          </a:p>
          <a:p>
            <a:pPr algn="ctr">
              <a:buNone/>
            </a:pPr>
            <a:endParaRPr lang="en-US" sz="2400" b="1" dirty="0"/>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sz="2800" b="1" dirty="0" smtClean="0"/>
          </a:p>
          <a:p>
            <a:pPr algn="ctr">
              <a:buNone/>
            </a:pPr>
            <a:r>
              <a:rPr lang="en-US" sz="2800" b="1" dirty="0" smtClean="0"/>
              <a:t>ATTACHMENT I</a:t>
            </a:r>
          </a:p>
          <a:p>
            <a:pPr algn="ctr">
              <a:buNone/>
            </a:pPr>
            <a:endParaRPr lang="en-US" sz="2800" b="1" dirty="0" smtClean="0"/>
          </a:p>
          <a:p>
            <a:pPr algn="ctr">
              <a:buNone/>
            </a:pPr>
            <a:r>
              <a:rPr lang="en-US" sz="2800" b="1" dirty="0" smtClean="0"/>
              <a:t>YSB FUND SAMPLE CONTRACT</a:t>
            </a:r>
          </a:p>
          <a:p>
            <a:pPr algn="ctr">
              <a:buNone/>
            </a:pPr>
            <a:r>
              <a:rPr lang="en-US" sz="2800" b="1" dirty="0" smtClean="0"/>
              <a:t>(YSB Grantees)</a:t>
            </a:r>
          </a:p>
          <a:p>
            <a:pPr algn="ctr">
              <a:buNone/>
            </a:pPr>
            <a:endParaRPr lang="en-US" sz="2800" b="1" dirty="0"/>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endParaRPr lang="en-US" sz="2800" dirty="0" smtClean="0"/>
          </a:p>
          <a:p>
            <a:pPr algn="ctr">
              <a:buNone/>
            </a:pPr>
            <a:endParaRPr lang="en-US" sz="2800" b="1" dirty="0" smtClean="0"/>
          </a:p>
          <a:p>
            <a:pPr algn="ctr">
              <a:buNone/>
            </a:pPr>
            <a:r>
              <a:rPr lang="en-US" sz="2800" b="1" dirty="0" smtClean="0"/>
              <a:t>ATTACHMENT J</a:t>
            </a:r>
          </a:p>
          <a:p>
            <a:pPr algn="ctr">
              <a:buNone/>
            </a:pPr>
            <a:endParaRPr lang="en-US" sz="2800" b="1" dirty="0" smtClean="0"/>
          </a:p>
          <a:p>
            <a:pPr algn="ctr">
              <a:buNone/>
            </a:pPr>
            <a:r>
              <a:rPr lang="en-US" sz="2800" b="1" dirty="0" smtClean="0"/>
              <a:t>YSB GRANTEE SERVICE STANDARDS</a:t>
            </a:r>
            <a:endParaRPr lang="en-US" sz="2800" b="1" dirty="0"/>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sz="2800" b="1" dirty="0" smtClean="0"/>
              <a:t>ATTACHMENT K</a:t>
            </a:r>
          </a:p>
          <a:p>
            <a:pPr algn="ctr">
              <a:buNone/>
            </a:pPr>
            <a:endParaRPr lang="en-US" sz="2800" b="1" dirty="0" smtClean="0"/>
          </a:p>
          <a:p>
            <a:pPr algn="ctr">
              <a:buNone/>
            </a:pPr>
            <a:r>
              <a:rPr lang="en-US" sz="2800" b="1" dirty="0" smtClean="0"/>
              <a:t>ASSURANCES</a:t>
            </a:r>
          </a:p>
          <a:p>
            <a:pPr algn="ctr">
              <a:buNone/>
            </a:pPr>
            <a:endParaRPr lang="en-US" sz="2800" b="1" dirty="0" smtClean="0"/>
          </a:p>
          <a:p>
            <a:pPr>
              <a:buNone/>
            </a:pPr>
            <a:r>
              <a:rPr lang="en-US" sz="2400" b="1" dirty="0" smtClean="0"/>
              <a:t>Note:  The signed Cover Sheet in BLUE INK</a:t>
            </a:r>
          </a:p>
          <a:p>
            <a:pPr>
              <a:buNone/>
            </a:pPr>
            <a:r>
              <a:rPr lang="en-US" sz="2400" b="1" dirty="0" smtClean="0"/>
              <a:t>certifies the assurances.</a:t>
            </a:r>
            <a:endParaRPr lang="en-US" sz="2400" b="1"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endParaRPr lang="en-US" dirty="0" smtClean="0"/>
          </a:p>
          <a:p>
            <a:endParaRPr lang="en-US" b="1" dirty="0"/>
          </a:p>
          <a:p>
            <a:pPr algn="ctr">
              <a:buNone/>
            </a:pPr>
            <a:r>
              <a:rPr lang="en-US" b="1" dirty="0" smtClean="0"/>
              <a:t>OVERVIEW</a:t>
            </a:r>
          </a:p>
          <a:p>
            <a:pPr algn="ctr">
              <a:buNone/>
            </a:pPr>
            <a:r>
              <a:rPr lang="en-US" b="1" dirty="0" smtClean="0"/>
              <a:t>AND </a:t>
            </a:r>
          </a:p>
          <a:p>
            <a:pPr algn="ctr">
              <a:buNone/>
            </a:pPr>
            <a:r>
              <a:rPr lang="en-US" b="1" dirty="0" smtClean="0"/>
              <a:t>PURPOSE</a:t>
            </a:r>
          </a:p>
          <a:p>
            <a:endParaRPr lang="en-US" dirty="0"/>
          </a:p>
          <a:p>
            <a:endParaRPr lang="en-US" dirty="0" smtClean="0"/>
          </a:p>
          <a:p>
            <a:endParaRPr lang="en-US" dirty="0"/>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r>
              <a:rPr lang="en-US" sz="2800" b="1" dirty="0" smtClean="0"/>
              <a:t>ATTACHMENT L</a:t>
            </a:r>
          </a:p>
          <a:p>
            <a:pPr algn="ctr">
              <a:buNone/>
            </a:pPr>
            <a:r>
              <a:rPr lang="en-US" sz="2800" b="1" dirty="0" smtClean="0"/>
              <a:t>EXHIBIT 3</a:t>
            </a:r>
          </a:p>
          <a:p>
            <a:pPr algn="ctr">
              <a:buNone/>
            </a:pPr>
            <a:endParaRPr lang="en-US" sz="2800" b="1" dirty="0" smtClean="0"/>
          </a:p>
          <a:p>
            <a:pPr algn="ctr">
              <a:buNone/>
            </a:pPr>
            <a:r>
              <a:rPr lang="en-US" sz="2800" b="1" dirty="0" smtClean="0"/>
              <a:t>CERTIFICATION OF COMPLETION OF REQUIRED CRIMINAL AND BACKBROUND CHECKS</a:t>
            </a:r>
          </a:p>
          <a:p>
            <a:pPr>
              <a:buNone/>
            </a:pPr>
            <a:r>
              <a:rPr lang="en-US" sz="2400" b="1" dirty="0" smtClean="0"/>
              <a:t>Note</a:t>
            </a:r>
            <a:r>
              <a:rPr lang="en-US" sz="2400" b="1" dirty="0" smtClean="0"/>
              <a:t>:  The State intends to sign a contract with</a:t>
            </a:r>
          </a:p>
          <a:p>
            <a:pPr>
              <a:buNone/>
            </a:pPr>
            <a:r>
              <a:rPr lang="en-US" sz="2400" b="1" dirty="0" smtClean="0"/>
              <a:t> one Respondent to fulfill the requirements of </a:t>
            </a:r>
          </a:p>
          <a:p>
            <a:pPr>
              <a:buNone/>
            </a:pPr>
            <a:r>
              <a:rPr lang="en-US" sz="2400" b="1" dirty="0" smtClean="0"/>
              <a:t>this RFP (Exhibit 3 must be completed</a:t>
            </a:r>
            <a:r>
              <a:rPr lang="en-US" sz="2400" b="1" dirty="0" smtClean="0"/>
              <a:t>).  Sub-</a:t>
            </a:r>
          </a:p>
          <a:p>
            <a:pPr>
              <a:buNone/>
            </a:pPr>
            <a:r>
              <a:rPr lang="en-US" sz="2400" b="1" dirty="0" smtClean="0"/>
              <a:t>grantees must also complete Exhibit 3.</a:t>
            </a:r>
            <a:endParaRPr lang="en-US" sz="2400" b="1" dirty="0"/>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endParaRPr lang="en-US" sz="2800" dirty="0" smtClean="0"/>
          </a:p>
          <a:p>
            <a:pPr algn="ctr">
              <a:buNone/>
            </a:pPr>
            <a:r>
              <a:rPr lang="en-US" sz="2800" b="1" dirty="0" smtClean="0"/>
              <a:t>ATTACHMENT M</a:t>
            </a:r>
          </a:p>
          <a:p>
            <a:pPr algn="ctr">
              <a:buNone/>
            </a:pPr>
            <a:endParaRPr lang="en-US" sz="2800" b="1" dirty="0" smtClean="0"/>
          </a:p>
          <a:p>
            <a:pPr algn="ctr">
              <a:buNone/>
            </a:pPr>
            <a:r>
              <a:rPr lang="en-US" sz="2800" b="1" dirty="0" smtClean="0"/>
              <a:t>FEDERAL SELECTED DISALLOWED EPXENSES</a:t>
            </a:r>
          </a:p>
          <a:p>
            <a:pPr algn="ctr">
              <a:buNone/>
            </a:pPr>
            <a:endParaRPr lang="en-US" sz="2800" b="1" dirty="0" smtClean="0"/>
          </a:p>
          <a:p>
            <a:pPr>
              <a:buNone/>
            </a:pPr>
            <a:r>
              <a:rPr lang="en-US" sz="2400" b="1" dirty="0" smtClean="0"/>
              <a:t>Note:  For your information,  Expenses that are</a:t>
            </a:r>
          </a:p>
          <a:p>
            <a:pPr>
              <a:buNone/>
            </a:pPr>
            <a:r>
              <a:rPr lang="en-US" sz="2400" b="1" dirty="0" smtClean="0"/>
              <a:t>not allowed and cannot be included in the</a:t>
            </a:r>
          </a:p>
          <a:p>
            <a:pPr>
              <a:buNone/>
            </a:pPr>
            <a:r>
              <a:rPr lang="en-US" sz="2400" b="1" dirty="0" smtClean="0"/>
              <a:t>Budget (Attachment E).</a:t>
            </a:r>
            <a:endParaRPr lang="en-US" sz="2400" b="1" dirty="0"/>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r>
              <a:rPr lang="en-US" sz="2800" b="1" dirty="0" smtClean="0"/>
              <a:t>PROPOSAL PREPARATION INSTRUCTIONS</a:t>
            </a:r>
          </a:p>
          <a:p>
            <a:pPr>
              <a:buNone/>
            </a:pPr>
            <a:r>
              <a:rPr lang="en-US" sz="2400" b="1" dirty="0" smtClean="0"/>
              <a:t>Each proposal must include:</a:t>
            </a:r>
          </a:p>
          <a:p>
            <a:pPr marL="457200" indent="-457200">
              <a:buAutoNum type="arabicPeriod"/>
            </a:pPr>
            <a:r>
              <a:rPr lang="en-US" sz="2400" b="1" dirty="0" smtClean="0"/>
              <a:t>RFP Cover Sheet-completed and signed in BLUE ink</a:t>
            </a:r>
          </a:p>
          <a:p>
            <a:pPr marL="457200" indent="-457200">
              <a:buAutoNum type="arabicPeriod"/>
            </a:pPr>
            <a:r>
              <a:rPr lang="en-US" sz="2400" b="1" dirty="0" smtClean="0"/>
              <a:t>Provider Narrative-Attachment C template must be used</a:t>
            </a:r>
          </a:p>
          <a:p>
            <a:pPr marL="457200" indent="-457200">
              <a:buAutoNum type="arabicPeriod"/>
            </a:pPr>
            <a:r>
              <a:rPr lang="en-US" sz="2400" b="1" dirty="0" smtClean="0"/>
              <a:t>Service Narrative-Attachment D template must be used and one (1) Service narrative should be completed.</a:t>
            </a:r>
          </a:p>
          <a:p>
            <a:pPr marL="457200" indent="-457200">
              <a:buAutoNum type="arabicPeriod"/>
            </a:pPr>
            <a:r>
              <a:rPr lang="en-US" sz="2400" b="1" dirty="0" smtClean="0"/>
              <a:t>Budget-Budget template must be used (Attachment D)</a:t>
            </a:r>
          </a:p>
          <a:p>
            <a:pPr algn="ctr">
              <a:buNone/>
            </a:pPr>
            <a:endParaRPr lang="en-US" sz="2800" b="1" dirty="0"/>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124200"/>
            <a:ext cx="7010400" cy="1143000"/>
          </a:xfrm>
        </p:spPr>
        <p:txBody>
          <a:bodyPr/>
          <a:lstStyle/>
          <a:p>
            <a:r>
              <a:rPr lang="en-US" dirty="0" smtClean="0"/>
              <a:t>Questions?</a:t>
            </a:r>
            <a:endParaRPr lang="en-US" dirty="0"/>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DCS is seeking proposals for the state-wide administration of the Youth Service Bureau  (YSB) funding as outlined in IC 31-26-1.</a:t>
            </a:r>
          </a:p>
          <a:p>
            <a:endParaRPr lang="en-US" sz="2000" dirty="0"/>
          </a:p>
          <a:p>
            <a:r>
              <a:rPr lang="en-US" sz="2000" dirty="0" smtClean="0"/>
              <a:t>The Youth Service Bureau funding is part of DCS’ comprehensive array of Prevention Services to all 18 Regions in the State of Indiana.</a:t>
            </a:r>
          </a:p>
          <a:p>
            <a:endParaRPr lang="en-US" sz="2000" dirty="0"/>
          </a:p>
          <a:p>
            <a:r>
              <a:rPr lang="en-US" sz="2000" dirty="0" smtClean="0"/>
              <a:t>It is the intent of this RFP for the vendor to assume responsibility for directly contracting with DCS-accredited and identified  YSB Fund Grantees</a:t>
            </a:r>
            <a:r>
              <a:rPr lang="en-US" sz="2400" dirty="0" smtClean="0"/>
              <a:t>.</a:t>
            </a:r>
          </a:p>
          <a:p>
            <a:endParaRPr lang="en-US" sz="2000" dirty="0" smtClean="0"/>
          </a:p>
          <a:p>
            <a:endParaRPr lang="en-US" sz="2000" dirty="0"/>
          </a:p>
          <a:p>
            <a:pPr algn="ctr"/>
            <a:endParaRPr lang="en-US" dirty="0"/>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The purposes of this service are to administer the YSB funds to selected YSB programs,  to provide oversight of service provision by the YSB Fund Grantee, and to administer the accreditation process.</a:t>
            </a:r>
          </a:p>
          <a:p>
            <a:endParaRPr lang="en-US" sz="2000" dirty="0" smtClean="0"/>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ctr">
              <a:buNone/>
            </a:pPr>
            <a:r>
              <a:rPr lang="en-US" b="1" dirty="0" smtClean="0"/>
              <a:t>YSB ADMIN RFP</a:t>
            </a:r>
          </a:p>
          <a:p>
            <a:pPr algn="ctr">
              <a:buNone/>
            </a:pPr>
            <a:endParaRPr lang="en-US" b="1" dirty="0" smtClean="0"/>
          </a:p>
          <a:p>
            <a:pPr algn="ctr">
              <a:buNone/>
            </a:pPr>
            <a:r>
              <a:rPr lang="en-US" b="1" dirty="0" smtClean="0"/>
              <a:t>TIMELINES</a:t>
            </a:r>
            <a:endParaRPr lang="en-US" b="1" dirty="0"/>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a:xfrm>
            <a:off x="1676400" y="1447800"/>
            <a:ext cx="7010400" cy="5029200"/>
          </a:xfrm>
        </p:spPr>
        <p:txBody>
          <a:bodyPr/>
          <a:lstStyle/>
          <a:p>
            <a:pPr>
              <a:buNone/>
            </a:pPr>
            <a:r>
              <a:rPr lang="en-US" sz="2000" b="1" dirty="0" smtClean="0"/>
              <a:t>					</a:t>
            </a:r>
            <a:endParaRPr lang="en-US" sz="2400" b="1" dirty="0" smtClean="0"/>
          </a:p>
          <a:p>
            <a:pPr>
              <a:buNone/>
            </a:pPr>
            <a:endParaRPr lang="en-US" sz="2400" b="1" dirty="0" smtClean="0"/>
          </a:p>
          <a:p>
            <a:pPr>
              <a:buNone/>
            </a:pPr>
            <a:r>
              <a:rPr lang="en-US" sz="1600" b="1" dirty="0" smtClean="0"/>
              <a:t>	3/21/2013 by 10:00 am</a:t>
            </a:r>
          </a:p>
          <a:p>
            <a:pPr>
              <a:buNone/>
            </a:pPr>
            <a:r>
              <a:rPr lang="en-US" sz="1600" b="1" dirty="0" smtClean="0">
                <a:solidFill>
                  <a:schemeClr val="tx1"/>
                </a:solidFill>
                <a:latin typeface="+mn-lt"/>
                <a:ea typeface="+mn-ea"/>
                <a:cs typeface="+mn-cs"/>
              </a:rPr>
              <a:t>	submit to: </a:t>
            </a:r>
            <a:r>
              <a:rPr lang="en-US" sz="1600" b="1" dirty="0" smtClean="0">
                <a:solidFill>
                  <a:schemeClr val="tx1"/>
                </a:solidFill>
                <a:latin typeface="+mn-lt"/>
                <a:ea typeface="+mn-ea"/>
                <a:cs typeface="+mn-cs"/>
                <a:hlinkClick r:id="rId2"/>
              </a:rPr>
              <a:t>DCS.Prevention</a:t>
            </a:r>
            <a:r>
              <a:rPr lang="en-US" sz="1600" b="1" dirty="0" smtClean="0">
                <a:hlinkClick r:id="rId2"/>
              </a:rPr>
              <a:t>Services@dcs.in.gov</a:t>
            </a:r>
            <a:endParaRPr lang="en-US" sz="1600" b="1" dirty="0" smtClean="0"/>
          </a:p>
          <a:p>
            <a:pPr>
              <a:buNone/>
            </a:pPr>
            <a:endParaRPr lang="en-US" sz="1600" b="1" dirty="0" smtClean="0"/>
          </a:p>
          <a:p>
            <a:pPr>
              <a:buNone/>
            </a:pPr>
            <a:r>
              <a:rPr lang="en-US" sz="1600" b="1" dirty="0" smtClean="0"/>
              <a:t>	</a:t>
            </a:r>
          </a:p>
          <a:p>
            <a:pPr>
              <a:buNone/>
            </a:pPr>
            <a:endParaRPr lang="en-US" sz="1600" b="1" dirty="0" smtClean="0"/>
          </a:p>
          <a:p>
            <a:endParaRPr lang="en-US" sz="1600" b="1" dirty="0">
              <a:solidFill>
                <a:schemeClr val="tx1"/>
              </a:solidFill>
              <a:latin typeface="+mn-lt"/>
              <a:ea typeface="+mn-ea"/>
              <a:cs typeface="+mn-cs"/>
            </a:endParaRPr>
          </a:p>
        </p:txBody>
      </p:sp>
      <p:graphicFrame>
        <p:nvGraphicFramePr>
          <p:cNvPr id="5" name="Table 4"/>
          <p:cNvGraphicFramePr>
            <a:graphicFrameLocks noGrp="1"/>
          </p:cNvGraphicFramePr>
          <p:nvPr/>
        </p:nvGraphicFramePr>
        <p:xfrm>
          <a:off x="2133600" y="1600200"/>
          <a:ext cx="6477000" cy="4968238"/>
        </p:xfrm>
        <a:graphic>
          <a:graphicData uri="http://schemas.openxmlformats.org/drawingml/2006/table">
            <a:tbl>
              <a:tblPr firstRow="1" bandRow="1">
                <a:tableStyleId>{5C22544A-7EE6-4342-B048-85BDC9FD1C3A}</a:tableStyleId>
              </a:tblPr>
              <a:tblGrid>
                <a:gridCol w="3505200"/>
                <a:gridCol w="2971800"/>
              </a:tblGrid>
              <a:tr h="381000">
                <a:tc>
                  <a:txBody>
                    <a:bodyPr/>
                    <a:lstStyle/>
                    <a:p>
                      <a:pPr>
                        <a:buFont typeface="Arial" pitchFamily="34" charset="0"/>
                        <a:buNone/>
                      </a:pPr>
                      <a:r>
                        <a:rPr lang="en-US" sz="1800" b="1" dirty="0" smtClean="0">
                          <a:solidFill>
                            <a:schemeClr val="tx1"/>
                          </a:solidFill>
                        </a:rPr>
                        <a:t>Activity</a:t>
                      </a:r>
                      <a:endParaRPr lang="en-US" dirty="0">
                        <a:solidFill>
                          <a:schemeClr val="tx1"/>
                        </a:solidFill>
                      </a:endParaRPr>
                    </a:p>
                  </a:txBody>
                  <a:tcPr/>
                </a:tc>
                <a:tc>
                  <a:txBody>
                    <a:bodyPr/>
                    <a:lstStyle/>
                    <a:p>
                      <a:pPr>
                        <a:buFont typeface="Arial" pitchFamily="34" charset="0"/>
                        <a:buNone/>
                      </a:pPr>
                      <a:r>
                        <a:rPr lang="en-US" sz="1800" b="1" dirty="0" smtClean="0">
                          <a:solidFill>
                            <a:schemeClr val="tx1"/>
                          </a:solidFill>
                        </a:rPr>
                        <a:t>Da</a:t>
                      </a:r>
                      <a:r>
                        <a:rPr lang="en-US" sz="2000" b="1" dirty="0" smtClean="0">
                          <a:solidFill>
                            <a:schemeClr val="tx1"/>
                          </a:solidFill>
                        </a:rPr>
                        <a:t>te</a:t>
                      </a:r>
                      <a:endParaRPr lang="en-US" dirty="0">
                        <a:solidFill>
                          <a:schemeClr val="tx1"/>
                        </a:solidFill>
                      </a:endParaRPr>
                    </a:p>
                  </a:txBody>
                  <a:tcPr/>
                </a:tc>
              </a:tr>
              <a:tr h="365760">
                <a:tc>
                  <a:txBody>
                    <a:bodyPr/>
                    <a:lstStyle/>
                    <a:p>
                      <a:pPr>
                        <a:buFont typeface="Arial" pitchFamily="34" charset="0"/>
                        <a:buNone/>
                      </a:pPr>
                      <a:r>
                        <a:rPr lang="en-US" sz="1600" dirty="0" smtClean="0"/>
                        <a:t>Issue of RFP</a:t>
                      </a:r>
                      <a:endParaRPr lang="en-US" sz="1600" dirty="0"/>
                    </a:p>
                  </a:txBody>
                  <a:tcPr/>
                </a:tc>
                <a:tc>
                  <a:txBody>
                    <a:bodyPr/>
                    <a:lstStyle/>
                    <a:p>
                      <a:pPr>
                        <a:buFont typeface="Arial" pitchFamily="34" charset="0"/>
                        <a:buNone/>
                      </a:pPr>
                      <a:r>
                        <a:rPr lang="en-US" sz="1600" dirty="0" smtClean="0"/>
                        <a:t>3/08/2013</a:t>
                      </a:r>
                      <a:endParaRPr lang="en-US" sz="1600" dirty="0"/>
                    </a:p>
                  </a:txBody>
                  <a:tcPr/>
                </a:tc>
              </a:tr>
              <a:tr h="1066800">
                <a:tc>
                  <a:txBody>
                    <a:bodyPr/>
                    <a:lstStyle/>
                    <a:p>
                      <a:pPr>
                        <a:buFont typeface="Arial" pitchFamily="34" charset="0"/>
                        <a:buNone/>
                      </a:pPr>
                      <a:r>
                        <a:rPr lang="en-US" sz="1600" dirty="0" smtClean="0"/>
                        <a:t>Deadline to submit written questions</a:t>
                      </a:r>
                    </a:p>
                    <a:p>
                      <a:pPr>
                        <a:buFont typeface="Arial" pitchFamily="34" charset="0"/>
                        <a:buNone/>
                      </a:pPr>
                      <a:r>
                        <a:rPr lang="en-US" sz="1600" dirty="0" smtClean="0"/>
                        <a:t>Submit to:  </a:t>
                      </a:r>
                      <a:r>
                        <a:rPr lang="en-US" sz="1400" b="1" dirty="0" smtClean="0">
                          <a:hlinkClick r:id="rId3"/>
                        </a:rPr>
                        <a:t>DCS.Preventionquestions@dcs.in.gov</a:t>
                      </a:r>
                      <a:endParaRPr lang="en-US" sz="1400" b="1" dirty="0" smtClean="0"/>
                    </a:p>
                    <a:p>
                      <a:pPr>
                        <a:buFont typeface="Arial" pitchFamily="34" charset="0"/>
                        <a:buNone/>
                      </a:pPr>
                      <a:endParaRPr lang="en-US" sz="1600" dirty="0"/>
                    </a:p>
                  </a:txBody>
                  <a:tcPr/>
                </a:tc>
                <a:tc>
                  <a:txBody>
                    <a:bodyPr/>
                    <a:lstStyle/>
                    <a:p>
                      <a:pPr>
                        <a:buFont typeface="Arial" pitchFamily="34" charset="0"/>
                        <a:buNone/>
                      </a:pPr>
                      <a:r>
                        <a:rPr lang="en-US" sz="1600" dirty="0" smtClean="0"/>
                        <a:t>3/21/2013 by 10:00 am</a:t>
                      </a:r>
                      <a:endParaRPr lang="en-US" sz="1600" dirty="0"/>
                    </a:p>
                  </a:txBody>
                  <a:tcPr/>
                </a:tc>
              </a:tr>
              <a:tr h="1173482">
                <a:tc>
                  <a:txBody>
                    <a:bodyPr/>
                    <a:lstStyle/>
                    <a:p>
                      <a:pPr>
                        <a:buFont typeface="Arial" pitchFamily="34" charset="0"/>
                        <a:buNone/>
                      </a:pPr>
                      <a:r>
                        <a:rPr lang="en-US" sz="1600" dirty="0" smtClean="0"/>
                        <a:t>Answers</a:t>
                      </a:r>
                      <a:r>
                        <a:rPr lang="en-US" sz="1600" baseline="0" dirty="0" smtClean="0"/>
                        <a:t> to Vendor questions posted on DCS website</a:t>
                      </a:r>
                    </a:p>
                    <a:p>
                      <a:pPr>
                        <a:buFont typeface="Arial" pitchFamily="34" charset="0"/>
                        <a:buNone/>
                      </a:pPr>
                      <a:endParaRPr lang="en-US" sz="1600" b="1" baseline="0" dirty="0" smtClean="0"/>
                    </a:p>
                    <a:p>
                      <a:pPr>
                        <a:buFont typeface="Arial" pitchFamily="34" charset="0"/>
                        <a:buNone/>
                      </a:pPr>
                      <a:r>
                        <a:rPr lang="en-US" sz="1400" b="1" baseline="0" dirty="0" smtClean="0">
                          <a:hlinkClick r:id="rId4"/>
                        </a:rPr>
                        <a:t>www.in.gov/dcs/3414.htm</a:t>
                      </a:r>
                      <a:endParaRPr lang="en-US" sz="1400" b="1" baseline="0" dirty="0" smtClean="0"/>
                    </a:p>
                    <a:p>
                      <a:pPr>
                        <a:buFont typeface="Arial" pitchFamily="34" charset="0"/>
                        <a:buNone/>
                      </a:pPr>
                      <a:endParaRPr lang="en-US" sz="1600" dirty="0"/>
                    </a:p>
                  </a:txBody>
                  <a:tcPr/>
                </a:tc>
                <a:tc>
                  <a:txBody>
                    <a:bodyPr/>
                    <a:lstStyle/>
                    <a:p>
                      <a:pPr>
                        <a:buFont typeface="Arial" pitchFamily="34" charset="0"/>
                        <a:buNone/>
                      </a:pPr>
                      <a:r>
                        <a:rPr lang="en-US" sz="1600" dirty="0" smtClean="0"/>
                        <a:t>4/01/2013</a:t>
                      </a:r>
                      <a:endParaRPr lang="en-US" sz="1600" dirty="0"/>
                    </a:p>
                  </a:txBody>
                  <a:tcPr/>
                </a:tc>
              </a:tr>
              <a:tr h="777240">
                <a:tc>
                  <a:txBody>
                    <a:bodyPr/>
                    <a:lstStyle/>
                    <a:p>
                      <a:pPr>
                        <a:buFont typeface="Arial" pitchFamily="34" charset="0"/>
                        <a:buNone/>
                      </a:pPr>
                      <a:r>
                        <a:rPr lang="en-US" sz="1600" dirty="0" smtClean="0"/>
                        <a:t>Submission of Proposals</a:t>
                      </a:r>
                    </a:p>
                    <a:p>
                      <a:pPr>
                        <a:buFont typeface="Arial" pitchFamily="34" charset="0"/>
                        <a:buNone/>
                      </a:pPr>
                      <a:r>
                        <a:rPr lang="en-US" sz="1600" dirty="0" smtClean="0"/>
                        <a:t>3 hard copies and one electronic copy-either CD or USB drive</a:t>
                      </a:r>
                      <a:endParaRPr lang="en-US" sz="1600" dirty="0"/>
                    </a:p>
                  </a:txBody>
                  <a:tcPr/>
                </a:tc>
                <a:tc>
                  <a:txBody>
                    <a:bodyPr/>
                    <a:lstStyle/>
                    <a:p>
                      <a:pPr>
                        <a:buFont typeface="Arial" pitchFamily="34" charset="0"/>
                        <a:buNone/>
                      </a:pPr>
                      <a:r>
                        <a:rPr lang="en-US" sz="1600" dirty="0" smtClean="0"/>
                        <a:t>4/15/2013 by 10:00 am</a:t>
                      </a:r>
                      <a:endParaRPr lang="en-US" sz="1600" dirty="0"/>
                    </a:p>
                  </a:txBody>
                  <a:tcPr/>
                </a:tc>
              </a:tr>
              <a:tr h="350518">
                <a:tc>
                  <a:txBody>
                    <a:bodyPr/>
                    <a:lstStyle/>
                    <a:p>
                      <a:pPr>
                        <a:buFont typeface="Arial" pitchFamily="34" charset="0"/>
                        <a:buNone/>
                      </a:pPr>
                      <a:r>
                        <a:rPr lang="en-US" sz="1600" dirty="0" smtClean="0"/>
                        <a:t>Notification of Awards</a:t>
                      </a:r>
                      <a:endParaRPr lang="en-US" sz="1600" dirty="0"/>
                    </a:p>
                  </a:txBody>
                  <a:tcPr/>
                </a:tc>
                <a:tc>
                  <a:txBody>
                    <a:bodyPr/>
                    <a:lstStyle/>
                    <a:p>
                      <a:pPr>
                        <a:buFont typeface="Arial" pitchFamily="34" charset="0"/>
                        <a:buNone/>
                      </a:pPr>
                      <a:r>
                        <a:rPr lang="en-US" sz="1600" dirty="0" smtClean="0"/>
                        <a:t>5/03/2013</a:t>
                      </a:r>
                      <a:endParaRPr lang="en-US" sz="1600" dirty="0"/>
                    </a:p>
                  </a:txBody>
                  <a:tcPr/>
                </a:tc>
              </a:tr>
              <a:tr h="685800">
                <a:tc>
                  <a:txBody>
                    <a:bodyPr/>
                    <a:lstStyle/>
                    <a:p>
                      <a:pPr>
                        <a:buFont typeface="Arial" pitchFamily="34" charset="0"/>
                        <a:buNone/>
                      </a:pPr>
                      <a:r>
                        <a:rPr lang="en-US" sz="1600" dirty="0" smtClean="0"/>
                        <a:t>Contract</a:t>
                      </a:r>
                      <a:r>
                        <a:rPr lang="en-US" sz="1600" baseline="0" dirty="0" smtClean="0"/>
                        <a:t> Term</a:t>
                      </a:r>
                      <a:endParaRPr lang="en-US" sz="1600" dirty="0"/>
                    </a:p>
                  </a:txBody>
                  <a:tcPr/>
                </a:tc>
                <a:tc>
                  <a:txBody>
                    <a:bodyPr/>
                    <a:lstStyle/>
                    <a:p>
                      <a:pPr>
                        <a:buFont typeface="Arial" pitchFamily="34" charset="0"/>
                        <a:buNone/>
                      </a:pPr>
                      <a:r>
                        <a:rPr lang="en-US" sz="1600" dirty="0" smtClean="0"/>
                        <a:t>7/01/2013-6/30/2014</a:t>
                      </a:r>
                      <a:endParaRPr lang="en-US" sz="1600" dirty="0"/>
                    </a:p>
                  </a:txBody>
                  <a:tcPr/>
                </a:tc>
              </a:tr>
            </a:tbl>
          </a:graphicData>
        </a:graphic>
      </p:graphicFrame>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endParaRPr lang="en-US" sz="2800" dirty="0" smtClean="0"/>
          </a:p>
          <a:p>
            <a:pPr algn="ctr">
              <a:buNone/>
            </a:pPr>
            <a:r>
              <a:rPr lang="en-US" sz="2800" b="1" dirty="0" smtClean="0"/>
              <a:t>Submission of Proposals</a:t>
            </a:r>
          </a:p>
          <a:p>
            <a:pPr>
              <a:buNone/>
            </a:pPr>
            <a:r>
              <a:rPr lang="en-US" sz="2400" b="1" dirty="0" smtClean="0"/>
              <a:t>Note:  Proposals must be delivered to</a:t>
            </a:r>
          </a:p>
          <a:p>
            <a:pPr>
              <a:buNone/>
            </a:pPr>
            <a:r>
              <a:rPr lang="en-US" sz="2400" b="1" dirty="0" smtClean="0"/>
              <a:t> the following address:</a:t>
            </a:r>
          </a:p>
          <a:p>
            <a:pPr>
              <a:buNone/>
            </a:pPr>
            <a:endParaRPr lang="en-US" sz="2400" b="1" dirty="0" smtClean="0"/>
          </a:p>
          <a:p>
            <a:pPr>
              <a:buNone/>
            </a:pPr>
            <a:r>
              <a:rPr lang="en-US" sz="2400" b="1" dirty="0" smtClean="0"/>
              <a:t>	</a:t>
            </a:r>
            <a:r>
              <a:rPr lang="en-US" sz="2000" b="1" dirty="0" smtClean="0"/>
              <a:t>Ginny Morris</a:t>
            </a:r>
          </a:p>
          <a:p>
            <a:pPr>
              <a:buNone/>
            </a:pPr>
            <a:r>
              <a:rPr lang="en-US" sz="2000" b="1" dirty="0" smtClean="0"/>
              <a:t>	Indiana Department of Child Services</a:t>
            </a:r>
          </a:p>
          <a:p>
            <a:pPr>
              <a:buNone/>
            </a:pPr>
            <a:r>
              <a:rPr lang="en-US" sz="2000" b="1" dirty="0" smtClean="0"/>
              <a:t>	ATTN:  Proposals</a:t>
            </a:r>
          </a:p>
          <a:p>
            <a:pPr>
              <a:buNone/>
            </a:pPr>
            <a:r>
              <a:rPr lang="en-US" sz="2000" b="1" dirty="0" smtClean="0"/>
              <a:t>	Room E306</a:t>
            </a:r>
          </a:p>
          <a:p>
            <a:pPr>
              <a:buNone/>
            </a:pPr>
            <a:r>
              <a:rPr lang="en-US" sz="2000" b="1" dirty="0" smtClean="0"/>
              <a:t>	302 West Washington Street, MS 47</a:t>
            </a:r>
          </a:p>
          <a:p>
            <a:pPr>
              <a:buNone/>
            </a:pPr>
            <a:r>
              <a:rPr lang="en-US" sz="2000" b="1" dirty="0" smtClean="0"/>
              <a:t>	Indianapolis, Indiana 46204</a:t>
            </a:r>
          </a:p>
          <a:p>
            <a:pPr>
              <a:buNone/>
            </a:pPr>
            <a:endParaRPr lang="en-US" sz="2000" b="1" dirty="0" smtClean="0"/>
          </a:p>
          <a:p>
            <a:pPr>
              <a:buNone/>
            </a:pPr>
            <a:endParaRPr lang="en-US" sz="2000" b="1" dirty="0" smtClean="0"/>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ctr">
              <a:buNone/>
            </a:pPr>
            <a:r>
              <a:rPr lang="en-US" b="1" dirty="0" smtClean="0"/>
              <a:t>YSB ADMIN RFP</a:t>
            </a:r>
          </a:p>
          <a:p>
            <a:pPr algn="ctr">
              <a:buNone/>
            </a:pPr>
            <a:endParaRPr lang="en-US" b="1" dirty="0" smtClean="0"/>
          </a:p>
          <a:p>
            <a:pPr algn="ctr">
              <a:buNone/>
            </a:pPr>
            <a:r>
              <a:rPr lang="en-US" b="1" dirty="0" smtClean="0"/>
              <a:t>ATTACHMENTS</a:t>
            </a:r>
            <a:endParaRPr lang="en-US" b="1" dirty="0"/>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YSB ADMIN RFP</a:t>
            </a:r>
            <a:endParaRPr lang="en-US" dirty="0"/>
          </a:p>
        </p:txBody>
      </p:sp>
      <p:sp>
        <p:nvSpPr>
          <p:cNvPr id="3" name="Content Placeholder 2"/>
          <p:cNvSpPr>
            <a:spLocks noGrp="1"/>
          </p:cNvSpPr>
          <p:nvPr>
            <p:ph idx="1"/>
          </p:nvPr>
        </p:nvSpPr>
        <p:spPr/>
        <p:txBody>
          <a:bodyPr/>
          <a:lstStyle/>
          <a:p>
            <a:pPr algn="ctr">
              <a:buNone/>
            </a:pPr>
            <a:endParaRPr lang="en-US" sz="2400" dirty="0" smtClean="0"/>
          </a:p>
          <a:p>
            <a:pPr algn="ctr">
              <a:buNone/>
            </a:pPr>
            <a:r>
              <a:rPr lang="en-US" sz="2800" b="1" dirty="0" smtClean="0"/>
              <a:t>ATTACHMENT A</a:t>
            </a:r>
          </a:p>
          <a:p>
            <a:pPr algn="ctr">
              <a:buNone/>
            </a:pPr>
            <a:endParaRPr lang="en-US" sz="2800" b="1" dirty="0" smtClean="0"/>
          </a:p>
          <a:p>
            <a:pPr algn="ctr">
              <a:buNone/>
            </a:pPr>
            <a:r>
              <a:rPr lang="en-US" sz="2800" b="1" dirty="0" smtClean="0"/>
              <a:t>COVER SHEET</a:t>
            </a:r>
          </a:p>
          <a:p>
            <a:pPr>
              <a:buNone/>
            </a:pPr>
            <a:endParaRPr lang="en-US" sz="2400" b="1" dirty="0" smtClean="0"/>
          </a:p>
          <a:p>
            <a:pPr>
              <a:buNone/>
            </a:pPr>
            <a:r>
              <a:rPr lang="en-US" sz="2400" b="1" dirty="0" smtClean="0"/>
              <a:t>NOTE:  </a:t>
            </a:r>
          </a:p>
          <a:p>
            <a:pPr>
              <a:buNone/>
            </a:pPr>
            <a:r>
              <a:rPr lang="en-US" sz="2400" b="1" dirty="0" smtClean="0"/>
              <a:t>	Agency Legal name must match your registered name with the Secretary of State</a:t>
            </a:r>
          </a:p>
          <a:p>
            <a:pPr algn="ctr">
              <a:buNone/>
            </a:pPr>
            <a:endParaRPr lang="en-US" sz="2800" b="1" dirty="0" smtClean="0"/>
          </a:p>
          <a:p>
            <a:pPr algn="ctr">
              <a:buNone/>
            </a:pPr>
            <a:endParaRPr lang="en-US" sz="2800" b="1" dirty="0"/>
          </a:p>
        </p:txBody>
      </p:sp>
    </p:spTree>
  </p:cSld>
  <p:clrMapOvr>
    <a:masterClrMapping/>
  </p:clrMapOvr>
  <p:transition>
    <p:rand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5340</TotalTime>
  <Words>638</Words>
  <Application>Microsoft Office PowerPoint</Application>
  <PresentationFormat>On-screen Show (4:3)</PresentationFormat>
  <Paragraphs>198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YSB Admin RFP </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YSB ADMIN RFP</vt:lpstr>
      <vt:lpstr>Questions?</vt:lpstr>
    </vt:vector>
  </TitlesOfParts>
  <Company>FSSA - State of Indiana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Freiman</dc:creator>
  <cp:lastModifiedBy>morrisgj</cp:lastModifiedBy>
  <cp:revision>655</cp:revision>
  <dcterms:created xsi:type="dcterms:W3CDTF">2005-05-18T20:13:33Z</dcterms:created>
  <dcterms:modified xsi:type="dcterms:W3CDTF">2013-03-13T13:35:59Z</dcterms:modified>
</cp:coreProperties>
</file>