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4"/>
  </p:notesMasterIdLst>
  <p:handoutMasterIdLst>
    <p:handoutMasterId r:id="rId25"/>
  </p:handoutMasterIdLst>
  <p:sldIdLst>
    <p:sldId id="2426" r:id="rId2"/>
    <p:sldId id="2092" r:id="rId3"/>
    <p:sldId id="2244" r:id="rId4"/>
    <p:sldId id="2259" r:id="rId5"/>
    <p:sldId id="2484" r:id="rId6"/>
    <p:sldId id="2263" r:id="rId7"/>
    <p:sldId id="2294" r:id="rId8"/>
    <p:sldId id="2290" r:id="rId9"/>
    <p:sldId id="2270" r:id="rId10"/>
    <p:sldId id="2271" r:id="rId11"/>
    <p:sldId id="2292" r:id="rId12"/>
    <p:sldId id="2293" r:id="rId13"/>
    <p:sldId id="2492" r:id="rId14"/>
    <p:sldId id="2291" r:id="rId15"/>
    <p:sldId id="2493" r:id="rId16"/>
    <p:sldId id="2494" r:id="rId17"/>
    <p:sldId id="2280" r:id="rId18"/>
    <p:sldId id="2281" r:id="rId19"/>
    <p:sldId id="2483" r:id="rId20"/>
    <p:sldId id="2282" r:id="rId21"/>
    <p:sldId id="2250" r:id="rId22"/>
    <p:sldId id="359" r:id="rId23"/>
  </p:sldIdLst>
  <p:sldSz cx="12192000" cy="6858000"/>
  <p:notesSz cx="9236075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l" id="{F0D533C3-8F50-44C0-AFE6-84F9CEC5DCCC}">
          <p14:sldIdLst>
            <p14:sldId id="2426"/>
            <p14:sldId id="2092"/>
            <p14:sldId id="2244"/>
            <p14:sldId id="2259"/>
            <p14:sldId id="2484"/>
            <p14:sldId id="2263"/>
            <p14:sldId id="2294"/>
            <p14:sldId id="2290"/>
            <p14:sldId id="2270"/>
            <p14:sldId id="2271"/>
            <p14:sldId id="2292"/>
            <p14:sldId id="2293"/>
            <p14:sldId id="2492"/>
            <p14:sldId id="2291"/>
            <p14:sldId id="2493"/>
            <p14:sldId id="2494"/>
            <p14:sldId id="2280"/>
            <p14:sldId id="2281"/>
            <p14:sldId id="2483"/>
            <p14:sldId id="2282"/>
            <p14:sldId id="2250"/>
            <p14:sldId id="3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69D23B-49F0-EE79-D9D3-76D8FA65AAC7}" name="Gina Robertson" initials="GR" userId="S::grobertson@onpointhealthdata.org::09a3b60d-2a3e-447c-9d49-6bfbbb8d8649" providerId="AD"/>
  <p188:author id="{791A84DF-8B80-55AA-40B2-0E62455C3249}" name="Jacob Kemer" initials="JK" userId="S::jkemer@onpointhealthdata.org::1ff00506-cf49-4c5c-8721-559661cb2ea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Stoddard" initials="JS" lastIdx="4" clrIdx="0">
    <p:extLst>
      <p:ext uri="{19B8F6BF-5375-455C-9EA6-DF929625EA0E}">
        <p15:presenceInfo xmlns:p15="http://schemas.microsoft.com/office/powerpoint/2012/main" userId="S-1-5-21-4081996020-950246494-3889504061-1683" providerId="AD"/>
      </p:ext>
    </p:extLst>
  </p:cmAuthor>
  <p:cmAuthor id="2" name="Jim Harrison" initials="JH" lastIdx="13" clrIdx="1">
    <p:extLst>
      <p:ext uri="{19B8F6BF-5375-455C-9EA6-DF929625EA0E}">
        <p15:presenceInfo xmlns:p15="http://schemas.microsoft.com/office/powerpoint/2012/main" userId="Jim Harrison" providerId="None"/>
      </p:ext>
    </p:extLst>
  </p:cmAuthor>
  <p:cmAuthor id="3" name="Janice Bourgault" initials="JB" lastIdx="4" clrIdx="2">
    <p:extLst>
      <p:ext uri="{19B8F6BF-5375-455C-9EA6-DF929625EA0E}">
        <p15:presenceInfo xmlns:p15="http://schemas.microsoft.com/office/powerpoint/2012/main" userId="S-1-5-21-4081996020-950246494-3889504061-1160" providerId="AD"/>
      </p:ext>
    </p:extLst>
  </p:cmAuthor>
  <p:cmAuthor id="4" name="Benjamin Parks-Stamm" initials="BP" lastIdx="12" clrIdx="3">
    <p:extLst>
      <p:ext uri="{19B8F6BF-5375-455C-9EA6-DF929625EA0E}">
        <p15:presenceInfo xmlns:p15="http://schemas.microsoft.com/office/powerpoint/2012/main" userId="Benjamin Parks-Stamm" providerId="None"/>
      </p:ext>
    </p:extLst>
  </p:cmAuthor>
  <p:cmAuthor id="5" name="Jeff Spaulding" initials="JS" lastIdx="82" clrIdx="4">
    <p:extLst>
      <p:ext uri="{19B8F6BF-5375-455C-9EA6-DF929625EA0E}">
        <p15:presenceInfo xmlns:p15="http://schemas.microsoft.com/office/powerpoint/2012/main" userId="Jeff Spaulding" providerId="None"/>
      </p:ext>
    </p:extLst>
  </p:cmAuthor>
  <p:cmAuthor id="6" name="Janice Bourgault" initials="JB [2]" lastIdx="2" clrIdx="5">
    <p:extLst>
      <p:ext uri="{19B8F6BF-5375-455C-9EA6-DF929625EA0E}">
        <p15:presenceInfo xmlns:p15="http://schemas.microsoft.com/office/powerpoint/2012/main" userId="Janice Bourgault" providerId="None"/>
      </p:ext>
    </p:extLst>
  </p:cmAuthor>
  <p:cmAuthor id="7" name="Jeff Stoddard" initials="JS [2]" lastIdx="4" clrIdx="6">
    <p:extLst>
      <p:ext uri="{19B8F6BF-5375-455C-9EA6-DF929625EA0E}">
        <p15:presenceInfo xmlns:p15="http://schemas.microsoft.com/office/powerpoint/2012/main" userId="Jeff Stoddard" providerId="None"/>
      </p:ext>
    </p:extLst>
  </p:cmAuthor>
  <p:cmAuthor id="8" name="Joanna Duncan" initials="JD" lastIdx="3" clrIdx="7">
    <p:extLst>
      <p:ext uri="{19B8F6BF-5375-455C-9EA6-DF929625EA0E}">
        <p15:presenceInfo xmlns:p15="http://schemas.microsoft.com/office/powerpoint/2012/main" userId="S-1-5-21-4081996020-950246494-3889504061-3126" providerId="AD"/>
      </p:ext>
    </p:extLst>
  </p:cmAuthor>
  <p:cmAuthor id="9" name="Jeff Spaulding" initials="JS [2]" lastIdx="38" clrIdx="8">
    <p:extLst>
      <p:ext uri="{19B8F6BF-5375-455C-9EA6-DF929625EA0E}">
        <p15:presenceInfo xmlns:p15="http://schemas.microsoft.com/office/powerpoint/2012/main" userId="S-1-5-21-4081996020-950246494-3889504061-1165" providerId="AD"/>
      </p:ext>
    </p:extLst>
  </p:cmAuthor>
  <p:cmAuthor id="10" name="Carolyne Conrad" initials="CC" lastIdx="8" clrIdx="9">
    <p:extLst>
      <p:ext uri="{19B8F6BF-5375-455C-9EA6-DF929625EA0E}">
        <p15:presenceInfo xmlns:p15="http://schemas.microsoft.com/office/powerpoint/2012/main" userId="Carolyne Conrad" providerId="None"/>
      </p:ext>
    </p:extLst>
  </p:cmAuthor>
  <p:cmAuthor id="11" name="Jeff Spaulding" initials="JSP" lastIdx="13" clrIdx="10"/>
  <p:cmAuthor id="12" name="Jeff Spaulding" initials="JS [3]" lastIdx="31" clrIdx="11">
    <p:extLst>
      <p:ext uri="{19B8F6BF-5375-455C-9EA6-DF929625EA0E}">
        <p15:presenceInfo xmlns:p15="http://schemas.microsoft.com/office/powerpoint/2012/main" userId="S::jspaulding@onpointhealthdata.org::a455de67-1253-4078-9d18-0b81d71a82d0" providerId="AD"/>
      </p:ext>
    </p:extLst>
  </p:cmAuthor>
  <p:cmAuthor id="13" name="Ramzi Saba" initials="RS" lastIdx="8" clrIdx="12">
    <p:extLst>
      <p:ext uri="{19B8F6BF-5375-455C-9EA6-DF929625EA0E}">
        <p15:presenceInfo xmlns:p15="http://schemas.microsoft.com/office/powerpoint/2012/main" userId="S::rsaba@onpointhealthdata.org::bb560dd1-684f-468b-bf96-fa35712b9aa2" providerId="AD"/>
      </p:ext>
    </p:extLst>
  </p:cmAuthor>
  <p:cmAuthor id="14" name="Carolyne Conrad" initials="CC [2]" lastIdx="1" clrIdx="13">
    <p:extLst>
      <p:ext uri="{19B8F6BF-5375-455C-9EA6-DF929625EA0E}">
        <p15:presenceInfo xmlns:p15="http://schemas.microsoft.com/office/powerpoint/2012/main" userId="S-1-5-21-4081996020-950246494-3889504061-2783" providerId="AD"/>
      </p:ext>
    </p:extLst>
  </p:cmAuthor>
  <p:cmAuthor id="15" name="Katie McGraves-Lloyd" initials="KM" lastIdx="1" clrIdx="14">
    <p:extLst>
      <p:ext uri="{19B8F6BF-5375-455C-9EA6-DF929625EA0E}">
        <p15:presenceInfo xmlns:p15="http://schemas.microsoft.com/office/powerpoint/2012/main" userId="S::kmcgraveslloyd@onpointhealthdata.org::8803f4d7-fac5-4945-97c2-ff96a8c87d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6997"/>
    <a:srgbClr val="F2F2F2"/>
    <a:srgbClr val="D8FCD2"/>
    <a:srgbClr val="E3D0FE"/>
    <a:srgbClr val="FFF2CC"/>
    <a:srgbClr val="DBEEF3"/>
    <a:srgbClr val="FFFFFF"/>
    <a:srgbClr val="FFFFCC"/>
    <a:srgbClr val="DA00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9" autoAdjust="0"/>
    <p:restoredTop sz="94660"/>
  </p:normalViewPr>
  <p:slideViewPr>
    <p:cSldViewPr>
      <p:cViewPr varScale="1">
        <p:scale>
          <a:sx n="75" d="100"/>
          <a:sy n="75" d="100"/>
        </p:scale>
        <p:origin x="739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68"/>
    </p:cViewPr>
  </p:sorterViewPr>
  <p:notesViewPr>
    <p:cSldViewPr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001882" cy="343953"/>
          </a:xfrm>
          <a:prstGeom prst="rect">
            <a:avLst/>
          </a:prstGeom>
        </p:spPr>
        <p:txBody>
          <a:bodyPr vert="horz" lIns="90205" tIns="45105" rIns="90205" bIns="4510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2111" y="2"/>
            <a:ext cx="4001882" cy="343953"/>
          </a:xfrm>
          <a:prstGeom prst="rect">
            <a:avLst/>
          </a:prstGeom>
        </p:spPr>
        <p:txBody>
          <a:bodyPr vert="horz" lIns="90205" tIns="45105" rIns="90205" bIns="45105" rtlCol="0"/>
          <a:lstStyle>
            <a:lvl1pPr algn="r">
              <a:defRPr sz="1200"/>
            </a:lvl1pPr>
          </a:lstStyle>
          <a:p>
            <a:fld id="{956E77F2-03CB-465A-909D-D4C941B7AC7C}" type="datetimeFigureOut">
              <a:rPr lang="en-US" smtClean="0"/>
              <a:pPr/>
              <a:t>3/23/2023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514049"/>
            <a:ext cx="4001882" cy="343953"/>
          </a:xfrm>
          <a:prstGeom prst="rect">
            <a:avLst/>
          </a:prstGeom>
        </p:spPr>
        <p:txBody>
          <a:bodyPr vert="horz" lIns="90205" tIns="45105" rIns="90205" bIns="4510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2111" y="6514049"/>
            <a:ext cx="4001882" cy="343953"/>
          </a:xfrm>
          <a:prstGeom prst="rect">
            <a:avLst/>
          </a:prstGeom>
        </p:spPr>
        <p:txBody>
          <a:bodyPr vert="horz" lIns="90205" tIns="45105" rIns="90205" bIns="45105" rtlCol="0" anchor="b"/>
          <a:lstStyle>
            <a:lvl1pPr algn="r">
              <a:defRPr sz="1200"/>
            </a:lvl1pPr>
          </a:lstStyle>
          <a:p>
            <a:fld id="{90C3B0BC-C2A0-4E1A-A316-A70D00141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21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002300" cy="344090"/>
          </a:xfrm>
          <a:prstGeom prst="rect">
            <a:avLst/>
          </a:prstGeom>
        </p:spPr>
        <p:txBody>
          <a:bodyPr vert="horz" lIns="92029" tIns="46014" rIns="92029" bIns="460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1" y="2"/>
            <a:ext cx="4002300" cy="344090"/>
          </a:xfrm>
          <a:prstGeom prst="rect">
            <a:avLst/>
          </a:prstGeom>
        </p:spPr>
        <p:txBody>
          <a:bodyPr vert="horz" lIns="92029" tIns="46014" rIns="92029" bIns="46014" rtlCol="0"/>
          <a:lstStyle>
            <a:lvl1pPr algn="r">
              <a:defRPr sz="1200"/>
            </a:lvl1pPr>
          </a:lstStyle>
          <a:p>
            <a:fld id="{33520082-1FB7-4CDF-85FA-20B6730D7BEC}" type="datetimeFigureOut">
              <a:rPr lang="en-US" smtClean="0"/>
              <a:pPr/>
              <a:t>3/23/2023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9" tIns="46014" rIns="92029" bIns="460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0412"/>
            <a:ext cx="7388860" cy="2700338"/>
          </a:xfrm>
          <a:prstGeom prst="rect">
            <a:avLst/>
          </a:prstGeom>
        </p:spPr>
        <p:txBody>
          <a:bodyPr vert="horz" lIns="92029" tIns="46014" rIns="92029" bIns="460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513911"/>
            <a:ext cx="4002300" cy="344089"/>
          </a:xfrm>
          <a:prstGeom prst="rect">
            <a:avLst/>
          </a:prstGeom>
        </p:spPr>
        <p:txBody>
          <a:bodyPr vert="horz" lIns="92029" tIns="46014" rIns="92029" bIns="460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1" y="6513911"/>
            <a:ext cx="4002300" cy="344089"/>
          </a:xfrm>
          <a:prstGeom prst="rect">
            <a:avLst/>
          </a:prstGeom>
        </p:spPr>
        <p:txBody>
          <a:bodyPr vert="horz" lIns="92029" tIns="46014" rIns="92029" bIns="46014" rtlCol="0" anchor="b"/>
          <a:lstStyle>
            <a:lvl1pPr algn="r">
              <a:defRPr sz="1200"/>
            </a:lvl1pPr>
          </a:lstStyle>
          <a:p>
            <a:fld id="{800A1278-4270-4AA7-9173-F951FB0F8A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5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A1278-4270-4AA7-9173-F951FB0F8AA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63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0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DF52EE-A1DB-48EF-B4F9-D922D5B783E2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defTabSz="10206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3763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7638" y="884238"/>
            <a:ext cx="4243387" cy="2386012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endParaRPr lang="en-US" baseline="0" dirty="0">
              <a:latin typeface="Arial" pitchFamily="34" charset="0"/>
              <a:ea typeface="ＭＳ Ｐゴシック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52D87-2549-4799-8ECC-C7347B26B8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827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7638" y="884238"/>
            <a:ext cx="4243387" cy="2386012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endParaRPr lang="en-US" baseline="0" dirty="0">
              <a:latin typeface="Arial" pitchFamily="34" charset="0"/>
              <a:ea typeface="ＭＳ Ｐゴシック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52D87-2549-4799-8ECC-C7347B26B8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35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7638" y="884238"/>
            <a:ext cx="4243387" cy="2386012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endParaRPr lang="en-US" baseline="0" dirty="0">
              <a:latin typeface="Arial" pitchFamily="34" charset="0"/>
              <a:ea typeface="ＭＳ Ｐゴシック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52D87-2549-4799-8ECC-C7347B26B8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47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0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DF52EE-A1DB-48EF-B4F9-D922D5B783E2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defTabSz="10206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398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0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DF52EE-A1DB-48EF-B4F9-D922D5B783E2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defTabSz="10206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6260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0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DF52EE-A1DB-48EF-B4F9-D922D5B783E2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defTabSz="10206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9247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7638" y="884238"/>
            <a:ext cx="4243387" cy="2386012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endParaRPr lang="en-US" baseline="0" dirty="0">
              <a:latin typeface="Arial" pitchFamily="34" charset="0"/>
              <a:ea typeface="ＭＳ Ｐゴシック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52D87-2549-4799-8ECC-C7347B26B8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33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0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DF52EE-A1DB-48EF-B4F9-D922D5B783E2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defTabSz="10206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5740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7638" y="884238"/>
            <a:ext cx="4243387" cy="2386012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endParaRPr lang="en-US" baseline="0" dirty="0">
              <a:latin typeface="Arial" pitchFamily="34" charset="0"/>
              <a:ea typeface="ＭＳ Ｐゴシック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52D87-2549-4799-8ECC-C7347B26B8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23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0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DF52EE-A1DB-48EF-B4F9-D922D5B783E2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defTabSz="10206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0478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7638" y="884238"/>
            <a:ext cx="4243387" cy="2386012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endParaRPr lang="en-US" baseline="0" dirty="0">
              <a:latin typeface="Arial" pitchFamily="34" charset="0"/>
              <a:ea typeface="ＭＳ Ｐゴシック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52D87-2549-4799-8ECC-C7347B26B8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49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0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DF52EE-A1DB-48EF-B4F9-D922D5B783E2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defTabSz="10206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380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8114">
              <a:defRPr/>
            </a:pPr>
            <a:fld id="{89C632A0-2A32-48B7-82DE-4E106CD0FE5D}" type="slidenum">
              <a:rPr lang="en-US">
                <a:solidFill>
                  <a:srgbClr val="000000"/>
                </a:solidFill>
                <a:latin typeface="Calibri" panose="020F0502020204030204"/>
              </a:rPr>
              <a:pPr defTabSz="948114">
                <a:defRPr/>
              </a:pPr>
              <a:t>22</a:t>
            </a:fld>
            <a:endParaRPr lang="en-US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0713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0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DF52EE-A1DB-48EF-B4F9-D922D5B783E2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defTabSz="10206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9572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7638" y="884238"/>
            <a:ext cx="4243387" cy="2386012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endParaRPr lang="en-US" baseline="0" dirty="0">
              <a:latin typeface="Arial" pitchFamily="34" charset="0"/>
              <a:ea typeface="ＭＳ Ｐゴシック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52D87-2549-4799-8ECC-C7347B26B8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11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0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DF52EE-A1DB-48EF-B4F9-D922D5B783E2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defTabSz="10206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0858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0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DF52EE-A1DB-48EF-B4F9-D922D5B783E2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defTabSz="10206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5498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0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DF52EE-A1DB-48EF-B4F9-D922D5B783E2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defTabSz="10206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2362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0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DF52EE-A1DB-48EF-B4F9-D922D5B783E2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defTabSz="10206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2260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7638" y="884238"/>
            <a:ext cx="4243387" cy="2386012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endParaRPr lang="en-US" baseline="0" dirty="0">
              <a:latin typeface="Arial" pitchFamily="34" charset="0"/>
              <a:ea typeface="ＭＳ Ｐゴシック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52D87-2549-4799-8ECC-C7347B26B8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669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9" y="0"/>
            <a:ext cx="121898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9764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11430000" cy="811314"/>
          </a:xfrm>
        </p:spPr>
        <p:txBody>
          <a:bodyPr/>
          <a:lstStyle>
            <a:lvl1pPr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600200"/>
            <a:ext cx="11430000" cy="4117848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2625" indent="-334963">
              <a:defRPr sz="240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025525" indent="-341313">
              <a:buFont typeface="Calibri" panose="020F0502020204030204" pitchFamily="34" charset="0"/>
              <a:buChar char="»"/>
              <a:defRPr sz="240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400">
                <a:latin typeface="Calibri" pitchFamily="34" charset="0"/>
              </a:defRPr>
            </a:lvl4pPr>
            <a:lvl5pPr>
              <a:defRPr sz="2400"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46AD746-A83F-483D-A203-24F0AE522B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9800" y="6500838"/>
            <a:ext cx="711200" cy="152400"/>
          </a:xfrm>
          <a:noFill/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C84D-7BCC-4403-B3D5-92D5D5DDA2E3}" type="slidenum">
              <a:rPr lang="en-US" b="0" smtClean="0">
                <a:ea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D6A022F-2AB1-419D-BC45-FA3EC2087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434163"/>
            <a:ext cx="5453337" cy="285750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dirty="0"/>
              <a:t>Onpoint Health Data: MHCC Vendor Introduction &amp; Transition Timeline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588B88-88A3-4167-A9D3-55E55B17BAD9}"/>
              </a:ext>
            </a:extLst>
          </p:cNvPr>
          <p:cNvSpPr/>
          <p:nvPr userDrawn="1"/>
        </p:nvSpPr>
        <p:spPr bwMode="auto">
          <a:xfrm>
            <a:off x="0" y="381000"/>
            <a:ext cx="12192000" cy="5867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ＭＳ Ｐゴシック" pitchFamily="34" charset="-128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8F0FB7-2405-4A3F-B9CA-F925F4C9AB1F}"/>
              </a:ext>
            </a:extLst>
          </p:cNvPr>
          <p:cNvSpPr/>
          <p:nvPr userDrawn="1"/>
        </p:nvSpPr>
        <p:spPr bwMode="auto">
          <a:xfrm>
            <a:off x="0" y="361950"/>
            <a:ext cx="121920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ＭＳ Ｐゴシック" pitchFamily="34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98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Onpoint Health Data 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FB51D0-3D11-4199-BF74-C7E6764CFC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27C8CB-5DD6-465F-A497-1B092D79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11430000" cy="1143000"/>
          </a:xfr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754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67200"/>
            <a:ext cx="5568696" cy="1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71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D6F7500A-D8D5-4F43-B252-D262A1787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9" y="0"/>
            <a:ext cx="121898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9463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Onpoint Health Data 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FB51D0-3D11-4199-BF74-C7E6764CFC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27C8CB-5DD6-465F-A497-1B092D79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11430000" cy="1143000"/>
          </a:xfr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822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67200"/>
            <a:ext cx="5568696" cy="1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70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6DA21A3E-ED21-421A-9980-CD5214B00D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17" y="199"/>
            <a:ext cx="12194117" cy="685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6B950C-0841-4E47-99EB-C7B124AE5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3599"/>
            <a:ext cx="12192000" cy="1376363"/>
          </a:xfrm>
        </p:spPr>
        <p:txBody>
          <a:bodyPr anchor="t" anchorCtr="0">
            <a:noAutofit/>
          </a:bodyPr>
          <a:lstStyle>
            <a:lvl1pPr algn="ctr"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6E1335-6258-4368-A6F4-5DA29C397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0BCAC-6D18-416A-80A0-2FD5D9C8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5735638"/>
            <a:ext cx="11506200" cy="985838"/>
          </a:xfrm>
          <a:prstGeom prst="rect">
            <a:avLst/>
          </a:prstGeom>
        </p:spPr>
        <p:txBody>
          <a:bodyPr anchor="t" anchorCtr="0"/>
          <a:lstStyle>
            <a:lvl1pPr algn="l"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3B2988-E59C-ED04-C54F-48ED8376A73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7432" y="0"/>
            <a:ext cx="12134851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rgbClr val="FFC000"/>
            </a:solidFill>
            <a:prstDash val="solid"/>
            <a:round/>
            <a:headEnd type="none" w="lg" len="med"/>
            <a:tailEnd type="non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1479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2nd_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01827"/>
            <a:ext cx="103632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14702" y="6381750"/>
            <a:ext cx="5422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 baseline="0">
                <a:solidFill>
                  <a:srgbClr val="003366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Onpoint Health Data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6400" y="6400800"/>
            <a:ext cx="711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1" baseline="0">
                <a:solidFill>
                  <a:srgbClr val="003366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5C494D-EE99-43D3-A4EF-B5D7831D6D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5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680" r:id="rId5"/>
    <p:sldLayoutId id="2147483712" r:id="rId6"/>
    <p:sldLayoutId id="2147483705" r:id="rId7"/>
    <p:sldLayoutId id="2147483718" r:id="rId8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Calibri" pitchFamily="34" charset="0"/>
          <a:ea typeface="ＭＳ Ｐゴシック" pitchFamily="34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Calibri" pitchFamily="34" charset="0"/>
          <a:ea typeface="ＭＳ Ｐゴシック" pitchFamily="34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Calibri" pitchFamily="34" charset="0"/>
          <a:ea typeface="ＭＳ Ｐゴシック" pitchFamily="34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Calibri" pitchFamily="34" charset="0"/>
          <a:ea typeface="ＭＳ Ｐゴシック" pitchFamily="34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3366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3366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66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003366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003366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003366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0033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-support@onpointhealthdata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-support@onpointhealthdata.or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gif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FA0B-24A4-409D-B641-4AA55F19B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743200"/>
            <a:ext cx="11253211" cy="685800"/>
          </a:xfrm>
        </p:spPr>
        <p:txBody>
          <a:bodyPr anchor="t" anchorCtr="0"/>
          <a:lstStyle/>
          <a:p>
            <a:pPr algn="l"/>
            <a:r>
              <a:rPr lang="en-US" dirty="0">
                <a:latin typeface="Segoe UI"/>
                <a:cs typeface="Segoe UI"/>
              </a:rPr>
              <a:t>Introduction to SFTP &amp; PGP Encryption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512C26-D437-4FE4-B9A4-3DAF690EFD71}"/>
              </a:ext>
            </a:extLst>
          </p:cNvPr>
          <p:cNvSpPr txBox="1"/>
          <p:nvPr/>
        </p:nvSpPr>
        <p:spPr bwMode="auto">
          <a:xfrm>
            <a:off x="3409950" y="466725"/>
            <a:ext cx="2457449" cy="83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ts val="19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Reliable data.</a:t>
            </a:r>
          </a:p>
          <a:p>
            <a:pPr marL="0" marR="0" indent="0" algn="l" defTabSz="914400" rtl="0" eaLnBrk="0" fontAlgn="base" latinLnBrk="0" hangingPunct="0">
              <a:lnSpc>
                <a:spcPts val="19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Informed decisions.</a:t>
            </a:r>
          </a:p>
          <a:p>
            <a:pPr marL="0" marR="0" indent="0" algn="l" defTabSz="914400" rtl="0" eaLnBrk="0" fontAlgn="base" latinLnBrk="0" hangingPunct="0">
              <a:lnSpc>
                <a:spcPts val="19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Strategic advantage.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E738046-8289-4D63-B0AA-421C0AF3E72C}"/>
              </a:ext>
            </a:extLst>
          </p:cNvPr>
          <p:cNvCxnSpPr>
            <a:cxnSpLocks/>
          </p:cNvCxnSpPr>
          <p:nvPr/>
        </p:nvCxnSpPr>
        <p:spPr bwMode="auto">
          <a:xfrm flipV="1">
            <a:off x="3238500" y="533399"/>
            <a:ext cx="0" cy="731520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rgbClr val="FFC000"/>
            </a:solidFill>
            <a:prstDash val="solid"/>
            <a:round/>
            <a:headEnd type="none" w="lg" len="med"/>
            <a:tailEnd type="none" w="lg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378903-E43B-41C2-964E-FF0FC8ED467F}"/>
              </a:ext>
            </a:extLst>
          </p:cNvPr>
          <p:cNvCxnSpPr>
            <a:cxnSpLocks/>
          </p:cNvCxnSpPr>
          <p:nvPr/>
        </p:nvCxnSpPr>
        <p:spPr bwMode="auto">
          <a:xfrm>
            <a:off x="27432" y="0"/>
            <a:ext cx="12134851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rgbClr val="FFC000"/>
            </a:solidFill>
            <a:prstDash val="solid"/>
            <a:round/>
            <a:headEnd type="none" w="lg" len="med"/>
            <a:tailEnd type="non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13019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BBA4EB-2E2A-4DE7-B393-2697EFBD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11544300" cy="1143000"/>
          </a:xfrm>
        </p:spPr>
        <p:txBody>
          <a:bodyPr/>
          <a:lstStyle/>
          <a:p>
            <a:r>
              <a:rPr lang="en-US" dirty="0">
                <a:latin typeface="Segoe UI"/>
                <a:cs typeface="Segoe UI"/>
              </a:rPr>
              <a:t>Demonstrations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5AA36-F3B0-4C40-888B-A37DFE3C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434163"/>
            <a:ext cx="5453337" cy="285750"/>
          </a:xfrm>
        </p:spPr>
        <p:txBody>
          <a:bodyPr anchor="ctr" anchorCtr="0"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latin typeface="Segoe UI"/>
                <a:ea typeface="ＭＳ Ｐゴシック"/>
                <a:cs typeface="Segoe UI"/>
              </a:rPr>
              <a:t>Introduction to SFTP &amp; PGP Encryption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Content Placeholder 24">
            <a:extLst>
              <a:ext uri="{FF2B5EF4-FFF2-40B4-BE49-F238E27FC236}">
                <a16:creationId xmlns:a16="http://schemas.microsoft.com/office/drawing/2014/main" id="{842D70C4-9B95-4962-88AA-61DCA2E48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99246"/>
            <a:ext cx="11430000" cy="434644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Demonstration #1: PGP encryption</a:t>
            </a:r>
          </a:p>
          <a:p>
            <a:pPr lvl="1" indent="-334645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PGP key generation</a:t>
            </a:r>
          </a:p>
          <a:p>
            <a:pPr lvl="1" indent="-334645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File encryption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Demonstration #2: SFTP access</a:t>
            </a:r>
          </a:p>
          <a:p>
            <a:pPr lvl="1" indent="-334645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SSH key generation</a:t>
            </a:r>
            <a:endParaRPr lang="en-US" dirty="0"/>
          </a:p>
          <a:p>
            <a:pPr lvl="1" indent="-334645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Log-in to SFTP account</a:t>
            </a:r>
          </a:p>
          <a:p>
            <a:pPr lvl="1" indent="-334645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File transfer via SFTP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32BF20B-9520-4B78-A23C-DA88512C7D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9800" y="6446520"/>
            <a:ext cx="711200" cy="152400"/>
          </a:xfrm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FC84D-7BCC-4403-B3D5-92D5D5DDA2E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333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>
            <a:extLst>
              <a:ext uri="{FF2B5EF4-FFF2-40B4-BE49-F238E27FC236}">
                <a16:creationId xmlns:a16="http://schemas.microsoft.com/office/drawing/2014/main" id="{A8966C0C-B350-43DF-B239-E7610DDFE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3200"/>
            <a:ext cx="1097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Segoe UI"/>
                <a:cs typeface="Segoe UI"/>
              </a:rPr>
              <a:t>Demonstration #1: PGP Encryption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46E2B3AE-F167-4278-B9BA-1F67D2BC7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7232"/>
            <a:ext cx="90386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2400" dirty="0">
                <a:solidFill>
                  <a:srgbClr val="FFFFFF"/>
                </a:solidFill>
                <a:latin typeface="Segoe UI"/>
                <a:cs typeface="Segoe UI"/>
              </a:rPr>
              <a:t>Jacob Kemer, </a:t>
            </a:r>
            <a:r>
              <a:rPr lang="en-US" sz="2400" i="1" dirty="0">
                <a:solidFill>
                  <a:srgbClr val="FFFFFF"/>
                </a:solidFill>
                <a:latin typeface="Segoe UI"/>
                <a:cs typeface="Segoe UI"/>
              </a:rPr>
              <a:t>Cloud Support Engineer</a:t>
            </a:r>
          </a:p>
        </p:txBody>
      </p:sp>
    </p:spTree>
    <p:extLst>
      <p:ext uri="{BB962C8B-B14F-4D97-AF65-F5344CB8AC3E}">
        <p14:creationId xmlns:p14="http://schemas.microsoft.com/office/powerpoint/2010/main" val="2455129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>
            <a:extLst>
              <a:ext uri="{FF2B5EF4-FFF2-40B4-BE49-F238E27FC236}">
                <a16:creationId xmlns:a16="http://schemas.microsoft.com/office/drawing/2014/main" id="{A8966C0C-B350-43DF-B239-E7610DDFE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3200"/>
            <a:ext cx="1097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Segoe UI"/>
                <a:cs typeface="Segoe UI"/>
              </a:rPr>
              <a:t>Demonstration #2: SFTP Access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46E2B3AE-F167-4278-B9BA-1F67D2BC7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7232"/>
            <a:ext cx="90386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2400" dirty="0">
                <a:solidFill>
                  <a:srgbClr val="FFFFFF"/>
                </a:solidFill>
                <a:latin typeface="Segoe UI"/>
                <a:cs typeface="Segoe UI"/>
              </a:rPr>
              <a:t>Jacob Kemer, </a:t>
            </a:r>
            <a:r>
              <a:rPr lang="en-US" sz="2400" i="1" dirty="0">
                <a:solidFill>
                  <a:srgbClr val="FFFFFF"/>
                </a:solidFill>
                <a:latin typeface="Segoe UI"/>
                <a:cs typeface="Segoe UI"/>
              </a:rPr>
              <a:t>Cloud Support Engineer</a:t>
            </a:r>
          </a:p>
        </p:txBody>
      </p:sp>
    </p:spTree>
    <p:extLst>
      <p:ext uri="{BB962C8B-B14F-4D97-AF65-F5344CB8AC3E}">
        <p14:creationId xmlns:p14="http://schemas.microsoft.com/office/powerpoint/2010/main" val="640678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>
            <a:extLst>
              <a:ext uri="{FF2B5EF4-FFF2-40B4-BE49-F238E27FC236}">
                <a16:creationId xmlns:a16="http://schemas.microsoft.com/office/drawing/2014/main" id="{A8966C0C-B350-43DF-B239-E7610DDFE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3200"/>
            <a:ext cx="109728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Segoe UI"/>
                <a:cs typeface="Segoe UI"/>
              </a:rPr>
              <a:t>SFTP &amp; PGP Encryption</a:t>
            </a:r>
          </a:p>
          <a:p>
            <a:pPr>
              <a:spcAft>
                <a:spcPts val="60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Segoe UI"/>
                <a:cs typeface="Segoe UI"/>
              </a:rPr>
              <a:t>Frequently Asked Questions (FAQs)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EDFA1F95-A41F-A2FF-15B6-F4E575308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7232"/>
            <a:ext cx="90386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2400" dirty="0">
                <a:solidFill>
                  <a:srgbClr val="FFFFFF"/>
                </a:solidFill>
                <a:latin typeface="Segoe UI"/>
                <a:cs typeface="Segoe UI"/>
              </a:rPr>
              <a:t>Gina Robertson, </a:t>
            </a:r>
            <a:r>
              <a:rPr lang="en-US" sz="2400" i="1" dirty="0">
                <a:solidFill>
                  <a:srgbClr val="FFFFFF"/>
                </a:solidFill>
                <a:latin typeface="Segoe UI"/>
                <a:cs typeface="Segoe UI"/>
              </a:rPr>
              <a:t>Data Operations Manager</a:t>
            </a:r>
          </a:p>
        </p:txBody>
      </p:sp>
    </p:spTree>
    <p:extLst>
      <p:ext uri="{BB962C8B-B14F-4D97-AF65-F5344CB8AC3E}">
        <p14:creationId xmlns:p14="http://schemas.microsoft.com/office/powerpoint/2010/main" val="2571813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BBA4EB-2E2A-4DE7-B393-2697EFBD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11544300" cy="1143000"/>
          </a:xfrm>
        </p:spPr>
        <p:txBody>
          <a:bodyPr/>
          <a:lstStyle/>
          <a:p>
            <a:r>
              <a:rPr lang="en-US" dirty="0">
                <a:latin typeface="Segoe UI"/>
                <a:cs typeface="Segoe UI"/>
              </a:rPr>
              <a:t>FAQs: Submitting via SFTP &amp; PGP Encryption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5AA36-F3B0-4C40-888B-A37DFE3C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434163"/>
            <a:ext cx="5453337" cy="285750"/>
          </a:xfrm>
        </p:spPr>
        <p:txBody>
          <a:bodyPr anchor="ctr" anchorCtr="0"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latin typeface="Segoe UI"/>
                <a:ea typeface="ＭＳ Ｐゴシック"/>
                <a:cs typeface="Segoe UI"/>
              </a:rPr>
              <a:t>Introduction to SFTP &amp; PGP Encryption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Content Placeholder 24">
            <a:extLst>
              <a:ext uri="{FF2B5EF4-FFF2-40B4-BE49-F238E27FC236}">
                <a16:creationId xmlns:a16="http://schemas.microsoft.com/office/drawing/2014/main" id="{842D70C4-9B95-4962-88AA-61DCA2E48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99246"/>
            <a:ext cx="11430000" cy="472535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latin typeface="Segoe UI"/>
                <a:cs typeface="Segoe UI"/>
              </a:rPr>
              <a:t>"Why do I still see my submission in my SFTP account after file transfer?"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Files “live” within your SFTP account for 30 days but can be deleted or resubmitted at your discretion</a:t>
            </a:r>
            <a:endParaRPr lang="en-US" dirty="0">
              <a:cs typeface="Segoe U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After 30 days, files are archived locally for 150 days within your SFTP account but cannot be updated or deleted without permission from Onpoint’s IT department</a:t>
            </a:r>
            <a:endParaRPr lang="en-US" dirty="0">
              <a:cs typeface="Segoe UI"/>
            </a:endParaRPr>
          </a:p>
          <a:p>
            <a:pPr lvl="1" indent="-334645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To update or delete visibly archived files, please send your request to: </a:t>
            </a:r>
            <a:br>
              <a:rPr lang="en-US" dirty="0">
                <a:latin typeface="Segoe UI"/>
                <a:cs typeface="Segoe UI"/>
              </a:rPr>
            </a:br>
            <a:r>
              <a:rPr lang="en-US" dirty="0">
                <a:latin typeface="Segoe UI"/>
                <a:cs typeface="Segoe UI"/>
                <a:hlinkClick r:id="rId3"/>
              </a:rPr>
              <a:t>in-support@onpointhealthdata.org</a:t>
            </a:r>
            <a:r>
              <a:rPr lang="en-US" dirty="0">
                <a:latin typeface="Segoe UI"/>
                <a:cs typeface="Segoe UI"/>
              </a:rPr>
              <a:t> </a:t>
            </a:r>
          </a:p>
          <a:p>
            <a:pPr marL="8255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latin typeface="Segoe UI"/>
                <a:cs typeface="Segoe UI"/>
              </a:rPr>
              <a:t>"How do I know whether my file transferred successfully?"</a:t>
            </a:r>
          </a:p>
          <a:p>
            <a:pPr indent="-334645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SFTP submission and file progress are traceable in the data collection portal</a:t>
            </a:r>
          </a:p>
          <a:p>
            <a:pPr indent="-334645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Automatic emails will inform your team if a file fails during the transmission process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0A934D1-911E-4E69-96C0-1819E36F0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9800" y="6446520"/>
            <a:ext cx="711200" cy="152400"/>
          </a:xfrm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FC84D-7BCC-4403-B3D5-92D5D5DDA2E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59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5AA36-F3B0-4C40-888B-A37DFE3C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434163"/>
            <a:ext cx="5453337" cy="285750"/>
          </a:xfrm>
        </p:spPr>
        <p:txBody>
          <a:bodyPr anchor="ctr" anchorCtr="0"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latin typeface="Segoe UI"/>
                <a:ea typeface="ＭＳ Ｐゴシック"/>
                <a:cs typeface="Segoe UI"/>
              </a:rPr>
              <a:t>Introduction to SFTP &amp; PGP Encryption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Content Placeholder 24">
            <a:extLst>
              <a:ext uri="{FF2B5EF4-FFF2-40B4-BE49-F238E27FC236}">
                <a16:creationId xmlns:a16="http://schemas.microsoft.com/office/drawing/2014/main" id="{842D70C4-9B95-4962-88AA-61DCA2E48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99246"/>
            <a:ext cx="11430000" cy="472535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latin typeface="Segoe UI"/>
                <a:cs typeface="Segoe UI"/>
              </a:rPr>
              <a:t>"If our team submits data to Onpoint for another state’s APCD, can we use the same SFTP account to transfer data for the IN-APCD?"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No; </a:t>
            </a:r>
            <a:r>
              <a:rPr lang="en-US" dirty="0">
                <a:latin typeface="Segoe UI" panose="020B0502040204020203" pitchFamily="34" charset="0"/>
              </a:rPr>
              <a:t>Onpoint requires distinct SFTP accounts for each state APCD to ensure each state’s dataset is maintained separately and securely</a:t>
            </a:r>
            <a:endParaRPr lang="en-US" dirty="0">
              <a:cs typeface="Segoe U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Submitters can use the same PGP and SSH keypairs for their IN-APCD SFTP account as those used for another state’s SFTP account; if your team chooses to use the same PGP and SSH keypair for the IN-APCD as another state’s APCD, please include this information in your request for SFTP set-up to Onpoint</a:t>
            </a:r>
          </a:p>
          <a:p>
            <a:pPr marL="8255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latin typeface="Segoe UI"/>
                <a:cs typeface="Segoe UI"/>
              </a:rPr>
              <a:t>"Do we have to encrypt the files if we are using SFTP?"</a:t>
            </a:r>
          </a:p>
          <a:p>
            <a:pPr indent="-334645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Yes; PGP encryption is required when submitting data to the IN-APCD through both SFTP and manual upload within the data collection portal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0A934D1-911E-4E69-96C0-1819E36F0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9800" y="6446520"/>
            <a:ext cx="711200" cy="152400"/>
          </a:xfrm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FC84D-7BCC-4403-B3D5-92D5D5DDA2E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1D126FE-7461-7AA5-1FFF-16B76AFA7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11811000" cy="1143000"/>
          </a:xfrm>
        </p:spPr>
        <p:txBody>
          <a:bodyPr/>
          <a:lstStyle/>
          <a:p>
            <a:r>
              <a:rPr lang="en-US" dirty="0">
                <a:latin typeface="Segoe UI"/>
                <a:cs typeface="Segoe UI"/>
              </a:rPr>
              <a:t>FAQs: Submitting via SFTP &amp; PGP Encryption (cont.)</a:t>
            </a:r>
          </a:p>
        </p:txBody>
      </p:sp>
    </p:spTree>
    <p:extLst>
      <p:ext uri="{BB962C8B-B14F-4D97-AF65-F5344CB8AC3E}">
        <p14:creationId xmlns:p14="http://schemas.microsoft.com/office/powerpoint/2010/main" val="2630451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5AA36-F3B0-4C40-888B-A37DFE3C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434163"/>
            <a:ext cx="5453337" cy="285750"/>
          </a:xfrm>
        </p:spPr>
        <p:txBody>
          <a:bodyPr anchor="ctr" anchorCtr="0"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latin typeface="Segoe UI"/>
                <a:ea typeface="ＭＳ Ｐゴシック"/>
                <a:cs typeface="Segoe UI"/>
              </a:rPr>
              <a:t>Introduction to SFTP &amp; PGP Encryption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Content Placeholder 24">
            <a:extLst>
              <a:ext uri="{FF2B5EF4-FFF2-40B4-BE49-F238E27FC236}">
                <a16:creationId xmlns:a16="http://schemas.microsoft.com/office/drawing/2014/main" id="{842D70C4-9B95-4962-88AA-61DCA2E48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99246"/>
            <a:ext cx="11430000" cy="472535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latin typeface="Segoe UI"/>
                <a:cs typeface="Segoe UI"/>
              </a:rPr>
              <a:t>“Can we submit data through both SFTP and manual upload within the data collection portal?"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Both manual upload and SFTP file submissions are acceptable, however, Onpoint recommends </a:t>
            </a:r>
            <a:r>
              <a:rPr lang="en-US" dirty="0"/>
              <a:t>selecting a single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method for all submissions to avoid confusion and potential duplicate submissions. </a:t>
            </a:r>
          </a:p>
          <a:p>
            <a:pPr marL="8255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latin typeface="Segoe UI"/>
                <a:cs typeface="Segoe UI"/>
              </a:rPr>
              <a:t>"When uploading files within </a:t>
            </a:r>
            <a:r>
              <a:rPr lang="en-US" b="1" dirty="0" err="1">
                <a:latin typeface="Segoe UI"/>
                <a:cs typeface="Segoe UI"/>
              </a:rPr>
              <a:t>Onpoint’s</a:t>
            </a:r>
            <a:r>
              <a:rPr lang="en-US" b="1" dirty="0">
                <a:latin typeface="Segoe UI"/>
                <a:cs typeface="Segoe UI"/>
              </a:rPr>
              <a:t> Claims Data Manager (CDM) for other states, there is a dropdown for submitters to select the state for which their team is uploading a file. Will this same dropdown be available for the IN-APCD, or will the IN-APCD require a separate log-in to CDM?"</a:t>
            </a:r>
          </a:p>
          <a:p>
            <a:pPr indent="-334645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 panose="020B0502040204020203" pitchFamily="34" charset="0"/>
              </a:rPr>
              <a:t>Onpoint CDM will have a dropdown where you will select IN for submission of the IN-APCD files; no separate CDM log-in will be required.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0A934D1-911E-4E69-96C0-1819E36F0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9800" y="6446520"/>
            <a:ext cx="711200" cy="152400"/>
          </a:xfrm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FC84D-7BCC-4403-B3D5-92D5D5DDA2E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1D126FE-7461-7AA5-1FFF-16B76AFA7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11811000" cy="1143000"/>
          </a:xfrm>
        </p:spPr>
        <p:txBody>
          <a:bodyPr/>
          <a:lstStyle/>
          <a:p>
            <a:r>
              <a:rPr lang="en-US" dirty="0">
                <a:latin typeface="Segoe UI"/>
                <a:cs typeface="Segoe UI"/>
              </a:rPr>
              <a:t>FAQs: Submitting via SFTP &amp; PGP Encryption (cont.)</a:t>
            </a:r>
          </a:p>
        </p:txBody>
      </p:sp>
    </p:spTree>
    <p:extLst>
      <p:ext uri="{BB962C8B-B14F-4D97-AF65-F5344CB8AC3E}">
        <p14:creationId xmlns:p14="http://schemas.microsoft.com/office/powerpoint/2010/main" val="1878953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>
            <a:extLst>
              <a:ext uri="{FF2B5EF4-FFF2-40B4-BE49-F238E27FC236}">
                <a16:creationId xmlns:a16="http://schemas.microsoft.com/office/drawing/2014/main" id="{A8966C0C-B350-43DF-B239-E7610DDFE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3200"/>
            <a:ext cx="10201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Segoe UI"/>
                <a:cs typeface="Segoe UI"/>
              </a:rPr>
              <a:t>Next Steps, Resources, &amp; Support</a:t>
            </a:r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1EBAA793-C0FD-E3B3-515D-BB81B2989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7232"/>
            <a:ext cx="90386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2400" dirty="0">
                <a:solidFill>
                  <a:srgbClr val="FFFFFF"/>
                </a:solidFill>
                <a:latin typeface="Segoe UI"/>
                <a:cs typeface="Segoe UI"/>
              </a:rPr>
              <a:t>Gina Robertson, </a:t>
            </a:r>
            <a:r>
              <a:rPr lang="en-US" sz="2400" i="1" dirty="0">
                <a:solidFill>
                  <a:srgbClr val="FFFFFF"/>
                </a:solidFill>
                <a:latin typeface="Segoe UI"/>
                <a:cs typeface="Segoe UI"/>
              </a:rPr>
              <a:t>Data Operations Manager</a:t>
            </a:r>
          </a:p>
        </p:txBody>
      </p:sp>
    </p:spTree>
    <p:extLst>
      <p:ext uri="{BB962C8B-B14F-4D97-AF65-F5344CB8AC3E}">
        <p14:creationId xmlns:p14="http://schemas.microsoft.com/office/powerpoint/2010/main" val="1203174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BBA4EB-2E2A-4DE7-B393-2697EFBD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11544300" cy="1143000"/>
          </a:xfrm>
        </p:spPr>
        <p:txBody>
          <a:bodyPr/>
          <a:lstStyle/>
          <a:p>
            <a:r>
              <a:rPr lang="en-US" dirty="0">
                <a:latin typeface="Segoe UI"/>
                <a:cs typeface="Segoe UI"/>
              </a:rPr>
              <a:t>Next Steps for Establishing SFTP Connectivity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5AA36-F3B0-4C40-888B-A37DFE3C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434163"/>
            <a:ext cx="5453337" cy="285750"/>
          </a:xfrm>
        </p:spPr>
        <p:txBody>
          <a:bodyPr anchor="ctr" anchorCtr="0"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latin typeface="Segoe UI"/>
                <a:ea typeface="ＭＳ Ｐゴシック"/>
                <a:cs typeface="Segoe UI"/>
              </a:rPr>
              <a:t>Introduction to SFTP &amp; PGP Encryption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Content Placeholder 24">
            <a:extLst>
              <a:ext uri="{FF2B5EF4-FFF2-40B4-BE49-F238E27FC236}">
                <a16:creationId xmlns:a16="http://schemas.microsoft.com/office/drawing/2014/main" id="{842D70C4-9B95-4962-88AA-61DCA2E48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99246"/>
            <a:ext cx="11430000" cy="472535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Onpoint has created a user guide for PGP set-up and SFTP connectivity that details all aspects of the process, including…</a:t>
            </a:r>
          </a:p>
          <a:p>
            <a:pPr lvl="1" indent="-334645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Step-by-step directions regarding PGP and SSH key generation</a:t>
            </a:r>
          </a:p>
          <a:p>
            <a:pPr lvl="1" indent="-334645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An overview of establishing SFTP connectivity with Onpoint</a:t>
            </a:r>
          </a:p>
          <a:p>
            <a:pPr lvl="1" indent="-334645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Guidelines for file signing, encryption, and decryption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Onpoint will send a follow-up email with SFTP registration form and user guide</a:t>
            </a:r>
            <a:endParaRPr lang="en-US" dirty="0">
              <a:cs typeface="Segoe U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Communicate with your IT department to coordinate SFTP connectivity efforts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latin typeface="Segoe UI"/>
                <a:cs typeface="Segoe UI"/>
              </a:rPr>
              <a:t>Please note:</a:t>
            </a:r>
            <a:r>
              <a:rPr lang="en-US" dirty="0">
                <a:latin typeface="Segoe UI"/>
                <a:cs typeface="Segoe UI"/>
              </a:rPr>
              <a:t> While submitters are encouraged to prepare PGP and SSH key pairs and initiate internal requests for PGP encryption and SFTP connectivity, Onpoint cannot complete SFTP requests until the submitter’s </a:t>
            </a:r>
            <a:r>
              <a:rPr lang="en-US" b="1" dirty="0">
                <a:latin typeface="Segoe UI"/>
                <a:cs typeface="Segoe UI"/>
              </a:rPr>
              <a:t>registration is complete.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9D0058A-3706-4544-BD48-DBD03AF78F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9800" y="6446520"/>
            <a:ext cx="711200" cy="152400"/>
          </a:xfrm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FC84D-7BCC-4403-B3D5-92D5D5DDA2E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776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28B97671-900F-CE77-677C-B12F90509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84" y="1971931"/>
            <a:ext cx="109728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eaLnBrk="0" fontAlgn="base" hangingPunct="0">
              <a:spcAft>
                <a:spcPts val="600"/>
              </a:spcAft>
              <a:defRPr/>
            </a:pPr>
            <a:r>
              <a:rPr lang="en-US" sz="36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Questions?</a:t>
            </a:r>
          </a:p>
          <a:p>
            <a:pPr lvl="0" eaLnBrk="0" fontAlgn="base" hangingPunct="0">
              <a:spcAft>
                <a:spcPts val="600"/>
              </a:spcAft>
              <a:defRPr/>
            </a:pPr>
            <a:endParaRPr lang="en-US" sz="36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en-US" sz="3200" b="1" kern="0" dirty="0">
                <a:solidFill>
                  <a:schemeClr val="bg1"/>
                </a:solidFill>
                <a:latin typeface="Calibri" pitchFamily="34" charset="0"/>
                <a:cs typeface="Segoe UI" panose="020B0502040204020203" pitchFamily="34" charset="0"/>
              </a:rPr>
              <a:t>Technical questions:</a:t>
            </a:r>
          </a:p>
          <a:p>
            <a:pPr>
              <a:defRPr/>
            </a:pPr>
            <a:r>
              <a:rPr lang="en-US" sz="32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in-support@onpointhealthdata.org</a:t>
            </a:r>
            <a:endParaRPr lang="en-US" sz="3200" kern="0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3200" kern="0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3200" b="1" kern="0" dirty="0">
                <a:solidFill>
                  <a:schemeClr val="bg1"/>
                </a:solidFill>
                <a:latin typeface="Calibri" pitchFamily="34" charset="0"/>
                <a:cs typeface="Segoe UI" panose="020B0502040204020203" pitchFamily="34" charset="0"/>
              </a:rPr>
              <a:t>Regulatory questions:</a:t>
            </a:r>
          </a:p>
          <a:p>
            <a:pPr lvl="0">
              <a:defRPr/>
            </a:pPr>
            <a:r>
              <a:rPr lang="en-US" sz="3200" u="sng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apcd@idoi.in.gov</a:t>
            </a:r>
            <a:r>
              <a:rPr lang="en-US" sz="32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1980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BBA4EB-2E2A-4DE7-B393-2697EFBD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11534775" cy="762000"/>
          </a:xfrm>
        </p:spPr>
        <p:txBody>
          <a:bodyPr/>
          <a:lstStyle/>
          <a:p>
            <a:r>
              <a:rPr lang="en-US" dirty="0">
                <a:latin typeface="Segoe UI"/>
                <a:cs typeface="Segoe UI"/>
              </a:rPr>
              <a:t>Welcome &amp; Introductions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BEC9C8B-7FC2-4A60-95A7-3EE14BF68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9800" y="6446520"/>
            <a:ext cx="711200" cy="152400"/>
          </a:xfrm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FC84D-7BCC-4403-B3D5-92D5D5DDA2E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C160FDB-FFB5-4E73-8E2D-0DA96F42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434163"/>
            <a:ext cx="5453337" cy="285750"/>
          </a:xfrm>
        </p:spPr>
        <p:txBody>
          <a:bodyPr anchor="ctr" anchorCtr="0"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latin typeface="Segoe UI"/>
                <a:ea typeface="ＭＳ Ｐゴシック"/>
                <a:cs typeface="Segoe UI"/>
              </a:rPr>
              <a:t>Introduction to SFTP &amp; PGP Encryption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ontent Placeholder 24">
            <a:extLst>
              <a:ext uri="{FF2B5EF4-FFF2-40B4-BE49-F238E27FC236}">
                <a16:creationId xmlns:a16="http://schemas.microsoft.com/office/drawing/2014/main" id="{933E1EB9-AD3E-45F3-9507-87213615D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99246"/>
            <a:ext cx="11430000" cy="434644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Gina Robertson, </a:t>
            </a:r>
            <a:r>
              <a:rPr lang="en-US" i="1" dirty="0">
                <a:latin typeface="Segoe UI"/>
                <a:cs typeface="Segoe UI"/>
              </a:rPr>
              <a:t>Data Operations Manager </a:t>
            </a: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Jacob Kemer, </a:t>
            </a:r>
            <a:r>
              <a:rPr lang="en-US" i="1" dirty="0">
                <a:latin typeface="Segoe UI"/>
                <a:cs typeface="Segoe UI"/>
              </a:rPr>
              <a:t>Cloud Support Engineer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Grace Chandler, </a:t>
            </a:r>
            <a:r>
              <a:rPr lang="en-US" i="1" dirty="0">
                <a:latin typeface="Segoe UI"/>
                <a:cs typeface="Segoe UI"/>
              </a:rPr>
              <a:t>Project Manager for the IN-APCD</a:t>
            </a:r>
            <a:endParaRPr lang="en-US" dirty="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18220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>
            <a:extLst>
              <a:ext uri="{FF2B5EF4-FFF2-40B4-BE49-F238E27FC236}">
                <a16:creationId xmlns:a16="http://schemas.microsoft.com/office/drawing/2014/main" id="{A8966C0C-B350-43DF-B239-E7610DDFE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3200"/>
            <a:ext cx="10201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Segoe UI"/>
                <a:cs typeface="Segoe UI"/>
              </a:rPr>
              <a:t>Implementation &amp; Training Timeline Reminders</a:t>
            </a:r>
            <a:endParaRPr lang="en-US" dirty="0"/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BB7E5D7A-B675-828B-7B37-C1C635BFF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7232"/>
            <a:ext cx="90386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2400" dirty="0">
                <a:solidFill>
                  <a:srgbClr val="FFFFFF"/>
                </a:solidFill>
                <a:latin typeface="Segoe UI"/>
                <a:cs typeface="Segoe UI"/>
              </a:rPr>
              <a:t>Gina Robertson, </a:t>
            </a:r>
            <a:r>
              <a:rPr lang="en-US" sz="2400" i="1" dirty="0">
                <a:solidFill>
                  <a:srgbClr val="FFFFFF"/>
                </a:solidFill>
                <a:latin typeface="Segoe UI"/>
                <a:cs typeface="Segoe UI"/>
              </a:rPr>
              <a:t>Data Operations Manager</a:t>
            </a:r>
          </a:p>
        </p:txBody>
      </p:sp>
    </p:spTree>
    <p:extLst>
      <p:ext uri="{BB962C8B-B14F-4D97-AF65-F5344CB8AC3E}">
        <p14:creationId xmlns:p14="http://schemas.microsoft.com/office/powerpoint/2010/main" val="3978699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BBA4EB-2E2A-4DE7-B393-2697EFBD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11601450" cy="1143000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Implementation &amp; Training Timeline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4ECFB74-7F66-45C1-B8D1-0B863CD95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434163"/>
            <a:ext cx="5453337" cy="285750"/>
          </a:xfrm>
        </p:spPr>
        <p:txBody>
          <a:bodyPr anchor="ctr" anchorCtr="0"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latin typeface="Segoe UI"/>
                <a:ea typeface="ＭＳ Ｐゴシック"/>
                <a:cs typeface="Segoe UI"/>
              </a:rPr>
              <a:t>Introduction to SFTP &amp; PGP Encryption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0BE31FA7-0015-450A-A9B4-D67D8F27DA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9800" y="6446520"/>
            <a:ext cx="711200" cy="152400"/>
          </a:xfrm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FC84D-7BCC-4403-B3D5-92D5D5DDA2E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  <p:graphicFrame>
        <p:nvGraphicFramePr>
          <p:cNvPr id="9" name="!!Table 7">
            <a:extLst>
              <a:ext uri="{FF2B5EF4-FFF2-40B4-BE49-F238E27FC236}">
                <a16:creationId xmlns:a16="http://schemas.microsoft.com/office/drawing/2014/main" id="{CB272E9C-B337-5957-7DDB-E69C3214C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176407"/>
              </p:ext>
            </p:extLst>
          </p:nvPr>
        </p:nvGraphicFramePr>
        <p:xfrm>
          <a:off x="341586" y="1404257"/>
          <a:ext cx="11508828" cy="4285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8814">
                  <a:extLst>
                    <a:ext uri="{9D8B030D-6E8A-4147-A177-3AD203B41FA5}">
                      <a16:colId xmlns:a16="http://schemas.microsoft.com/office/drawing/2014/main" val="248579201"/>
                    </a:ext>
                  </a:extLst>
                </a:gridCol>
                <a:gridCol w="8650014">
                  <a:extLst>
                    <a:ext uri="{9D8B030D-6E8A-4147-A177-3AD203B41FA5}">
                      <a16:colId xmlns:a16="http://schemas.microsoft.com/office/drawing/2014/main" val="255549644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Date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Details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66277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3/22/2023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Webinar: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Training on APCD implementation, the APCD-CDL™, and submitter registration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37026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3/24/2023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Submitter registration opens for IN-APCD data submitters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56006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3/29/2023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Webinar: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Training on PGP encryption and the SFTP submission process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99053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4/5/2023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Onpoint CDM opens for registered IN-APCD data submitters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5470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4/11/2023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Webinar: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Training on Onpoint CDM and data variances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51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4/25/2023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Webinar: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Overview of Onpoint CDM and data submission best practices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5274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4/28/2023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Submitter registration due for the IN-APCD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4913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6/30/2023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Successful submission of encrypted test file due via Onpoint CDM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05893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Ongoing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One-on-one submitter support meetings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634805"/>
                  </a:ext>
                </a:extLst>
              </a:tr>
            </a:tbl>
          </a:graphicData>
        </a:graphic>
      </p:graphicFrame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EC85D96-4AD3-950D-BC8F-0AA0717208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34118"/>
            <a:ext cx="381000" cy="381000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93F8EE07-5538-388A-6359-EE3B36ED8B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14232"/>
            <a:ext cx="381000" cy="38100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1AD0F383-4F0D-4137-9F16-48079807F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919275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81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0D676E2-D558-41CD-960D-9756C46161F6}"/>
              </a:ext>
            </a:extLst>
          </p:cNvPr>
          <p:cNvSpPr txBox="1">
            <a:spLocks/>
          </p:cNvSpPr>
          <p:nvPr/>
        </p:nvSpPr>
        <p:spPr>
          <a:xfrm>
            <a:off x="381000" y="609600"/>
            <a:ext cx="1160145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  <a:ea typeface="+mj-ea"/>
                <a:cs typeface="ＭＳ Ｐゴシック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ＭＳ Ｐゴシック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ＭＳ Ｐゴシック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ＭＳ Ｐゴシック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ＭＳ Ｐゴシック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384376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BBA4EB-2E2A-4DE7-B393-2697EFBD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11544300" cy="1143000"/>
          </a:xfrm>
        </p:spPr>
        <p:txBody>
          <a:bodyPr/>
          <a:lstStyle/>
          <a:p>
            <a:r>
              <a:rPr lang="en-US" dirty="0">
                <a:latin typeface="Segoe UI"/>
                <a:cs typeface="Segoe UI"/>
              </a:rPr>
              <a:t>Agenda</a:t>
            </a:r>
            <a:endParaRPr lang="en-US" dirty="0"/>
          </a:p>
        </p:txBody>
      </p:sp>
      <p:sp>
        <p:nvSpPr>
          <p:cNvPr id="3" name="Content Placeholder 24">
            <a:extLst>
              <a:ext uri="{FF2B5EF4-FFF2-40B4-BE49-F238E27FC236}">
                <a16:creationId xmlns:a16="http://schemas.microsoft.com/office/drawing/2014/main" id="{EC6C99F5-0FEA-4481-9D1B-531E01E02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99246"/>
            <a:ext cx="11430000" cy="434644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Overview of two options for submitting files to the APCD</a:t>
            </a:r>
          </a:p>
          <a:p>
            <a:pPr marL="796925" lvl="1" indent="-4572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dirty="0">
                <a:latin typeface="Segoe UI"/>
                <a:cs typeface="Segoe UI"/>
              </a:rPr>
              <a:t>Manual upload within the data collection portal</a:t>
            </a:r>
          </a:p>
          <a:p>
            <a:pPr marL="796925" lvl="1" indent="-4572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dirty="0">
                <a:latin typeface="Segoe UI"/>
                <a:cs typeface="Segoe UI"/>
              </a:rPr>
              <a:t>File transfer via Secure File Transfer Protocol (SFTP)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Demonstrations of PGP encryption and SFTP access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Review frequently asked questions surrounding SFTP and PGP encryption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Next steps, resources, and support to establish connectivity with Onpoint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Questions?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Implementation timeline reminders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5AA36-F3B0-4C40-888B-A37DFE3C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434163"/>
            <a:ext cx="5453337" cy="285750"/>
          </a:xfrm>
        </p:spPr>
        <p:txBody>
          <a:bodyPr anchor="ctr" anchorCtr="0"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latin typeface="Segoe UI"/>
                <a:ea typeface="ＭＳ Ｐゴシック"/>
                <a:cs typeface="Segoe UI"/>
              </a:rPr>
              <a:t>Introduction to SFTP &amp; PGP Encryption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1CC6F49-84C0-4B46-96FF-A645597E62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9800" y="6446520"/>
            <a:ext cx="711200" cy="152400"/>
          </a:xfrm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FC84D-7BCC-4403-B3D5-92D5D5DDA2E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452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>
            <a:extLst>
              <a:ext uri="{FF2B5EF4-FFF2-40B4-BE49-F238E27FC236}">
                <a16:creationId xmlns:a16="http://schemas.microsoft.com/office/drawing/2014/main" id="{A8966C0C-B350-43DF-B239-E7610DDFE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3200"/>
            <a:ext cx="10972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eaLnBrk="0" fontAlgn="base" hangingPunct="0">
              <a:spcAft>
                <a:spcPts val="60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Segoe UI"/>
                <a:cs typeface="Segoe UI"/>
              </a:rPr>
              <a:t>Overview of Two Options for Submitting Files to the IN-APCD</a:t>
            </a:r>
            <a:endParaRPr lang="en-US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46E2B3AE-F167-4278-B9BA-1F67D2BC7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7232"/>
            <a:ext cx="90386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2400" dirty="0">
                <a:solidFill>
                  <a:srgbClr val="FFFFFF"/>
                </a:solidFill>
                <a:latin typeface="Segoe UI"/>
                <a:cs typeface="Segoe UI"/>
              </a:rPr>
              <a:t>Gina Robertson, </a:t>
            </a:r>
            <a:r>
              <a:rPr lang="en-US" sz="2400" i="1" dirty="0">
                <a:solidFill>
                  <a:srgbClr val="FFFFFF"/>
                </a:solidFill>
                <a:latin typeface="Segoe UI"/>
                <a:cs typeface="Segoe UI"/>
              </a:rPr>
              <a:t>Data Operations Manager</a:t>
            </a:r>
          </a:p>
        </p:txBody>
      </p:sp>
    </p:spTree>
    <p:extLst>
      <p:ext uri="{BB962C8B-B14F-4D97-AF65-F5344CB8AC3E}">
        <p14:creationId xmlns:p14="http://schemas.microsoft.com/office/powerpoint/2010/main" val="50058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BBA4EB-2E2A-4DE7-B393-2697EFBD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11544300" cy="1143000"/>
          </a:xfrm>
        </p:spPr>
        <p:txBody>
          <a:bodyPr/>
          <a:lstStyle/>
          <a:p>
            <a:r>
              <a:rPr lang="en-US" dirty="0">
                <a:latin typeface="Segoe UI"/>
                <a:cs typeface="Segoe UI"/>
              </a:rPr>
              <a:t>Option #1: Upload Files Manually within the Portal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5AA36-F3B0-4C40-888B-A37DFE3C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434163"/>
            <a:ext cx="5453337" cy="285750"/>
          </a:xfrm>
        </p:spPr>
        <p:txBody>
          <a:bodyPr anchor="ctr" anchorCtr="0"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latin typeface="Segoe UI"/>
                <a:ea typeface="ＭＳ Ｐゴシック"/>
                <a:cs typeface="Segoe UI"/>
              </a:rPr>
              <a:t>Introduction to SFTP &amp; PGP Encryption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49657A9-445D-45F0-BE49-B1E00E79C6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9800" y="6446520"/>
            <a:ext cx="711200" cy="152400"/>
          </a:xfrm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FC84D-7BCC-4403-B3D5-92D5D5DDA2E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14F278-5E5A-4FE5-200F-7468109B2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366" y="1752600"/>
            <a:ext cx="7847267" cy="4275293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2337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BBA4EB-2E2A-4DE7-B393-2697EFBD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11544300" cy="1143000"/>
          </a:xfrm>
        </p:spPr>
        <p:txBody>
          <a:bodyPr/>
          <a:lstStyle/>
          <a:p>
            <a:r>
              <a:rPr lang="en-US" dirty="0">
                <a:latin typeface="Segoe UI"/>
                <a:cs typeface="Segoe UI"/>
              </a:rPr>
              <a:t>Option #2: Submit Files via SFTP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5AA36-F3B0-4C40-888B-A37DFE3C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434163"/>
            <a:ext cx="5453337" cy="285750"/>
          </a:xfrm>
        </p:spPr>
        <p:txBody>
          <a:bodyPr anchor="ctr" anchorCtr="0"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latin typeface="Segoe UI"/>
                <a:ea typeface="ＭＳ Ｐゴシック"/>
                <a:cs typeface="Segoe UI"/>
              </a:rPr>
              <a:t>Introduction to SFTP &amp; PGP Encryption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826F2CF-BE3F-454D-8C88-D56ECEEE0E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9800" y="6446520"/>
            <a:ext cx="711200" cy="152400"/>
          </a:xfrm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FC84D-7BCC-4403-B3D5-92D5D5DDA2E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  <p:sp>
        <p:nvSpPr>
          <p:cNvPr id="12" name="Content Placeholder 24">
            <a:extLst>
              <a:ext uri="{FF2B5EF4-FFF2-40B4-BE49-F238E27FC236}">
                <a16:creationId xmlns:a16="http://schemas.microsoft.com/office/drawing/2014/main" id="{6163970E-2EC2-40B9-A80B-E9D7A8BB7FC8}"/>
              </a:ext>
            </a:extLst>
          </p:cNvPr>
          <p:cNvSpPr txBox="1">
            <a:spLocks/>
          </p:cNvSpPr>
          <p:nvPr/>
        </p:nvSpPr>
        <p:spPr bwMode="auto">
          <a:xfrm>
            <a:off x="381000" y="1600200"/>
            <a:ext cx="10972800" cy="135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6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2625" indent="-3349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0255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400">
                <a:solidFill>
                  <a:srgbClr val="00336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Calibri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66"/>
                </a:solidFill>
                <a:latin typeface="Calibri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03366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03366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03366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03366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Secure File Transfer Protocol (SFTP)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Allows file transmissions between a client and host system through an encrypted channel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B0E4BFF-397E-42CA-B70B-046F4BEF318F}"/>
              </a:ext>
            </a:extLst>
          </p:cNvPr>
          <p:cNvGrpSpPr/>
          <p:nvPr/>
        </p:nvGrpSpPr>
        <p:grpSpPr>
          <a:xfrm>
            <a:off x="3068903" y="3208096"/>
            <a:ext cx="6054194" cy="2574363"/>
            <a:chOff x="4613807" y="2500781"/>
            <a:chExt cx="6485993" cy="2757973"/>
          </a:xfrm>
        </p:grpSpPr>
        <p:pic>
          <p:nvPicPr>
            <p:cNvPr id="1040" name="Picture 16" descr="See the source image">
              <a:extLst>
                <a:ext uri="{FF2B5EF4-FFF2-40B4-BE49-F238E27FC236}">
                  <a16:creationId xmlns:a16="http://schemas.microsoft.com/office/drawing/2014/main" id="{3BC1F5F2-B62F-46E1-AC3F-DBE1A74C5D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807" y="3074721"/>
              <a:ext cx="3341956" cy="1758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59E520B1-A464-4B94-8B4E-1E3100CBC6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0301" y="2500781"/>
              <a:ext cx="3581400" cy="1147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See the source image">
              <a:extLst>
                <a:ext uri="{FF2B5EF4-FFF2-40B4-BE49-F238E27FC236}">
                  <a16:creationId xmlns:a16="http://schemas.microsoft.com/office/drawing/2014/main" id="{9374F702-8915-4B61-9F2C-02271C370E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0300" y="3992254"/>
              <a:ext cx="3799500" cy="1266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2028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BBA4EB-2E2A-4DE7-B393-2697EFBD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11544300" cy="1143000"/>
          </a:xfrm>
        </p:spPr>
        <p:txBody>
          <a:bodyPr/>
          <a:lstStyle/>
          <a:p>
            <a:r>
              <a:rPr lang="en-US" dirty="0">
                <a:latin typeface="Segoe UI"/>
                <a:cs typeface="Segoe UI"/>
              </a:rPr>
              <a:t>Required for Both Options: PGP Encryption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5AA36-F3B0-4C40-888B-A37DFE3C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434163"/>
            <a:ext cx="5453337" cy="285750"/>
          </a:xfrm>
        </p:spPr>
        <p:txBody>
          <a:bodyPr anchor="ctr" anchorCtr="0"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latin typeface="Segoe UI"/>
                <a:ea typeface="ＭＳ Ｐゴシック"/>
                <a:cs typeface="Segoe UI"/>
              </a:rPr>
              <a:t>Introduction to SFTP &amp; PGP Encryption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ontent Placeholder 24">
            <a:extLst>
              <a:ext uri="{FF2B5EF4-FFF2-40B4-BE49-F238E27FC236}">
                <a16:creationId xmlns:a16="http://schemas.microsoft.com/office/drawing/2014/main" id="{F0CD5C94-E5CF-4E1C-AE35-B30005E40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600200"/>
            <a:ext cx="8949179" cy="168947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Allows for secure exchanges of data between two parties using a public and private key pair to encrypt sensitive data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826F2CF-BE3F-454D-8C88-D56ECEEE0E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9800" y="6446520"/>
            <a:ext cx="711200" cy="152400"/>
          </a:xfrm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FC84D-7BCC-4403-B3D5-92D5D5DDA2E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545DEB-9C88-4854-A1A5-A61B9FF84A29}"/>
              </a:ext>
            </a:extLst>
          </p:cNvPr>
          <p:cNvGrpSpPr/>
          <p:nvPr/>
        </p:nvGrpSpPr>
        <p:grpSpPr>
          <a:xfrm>
            <a:off x="194614" y="2852683"/>
            <a:ext cx="11802773" cy="2009236"/>
            <a:chOff x="153232" y="1925363"/>
            <a:chExt cx="11802773" cy="2009236"/>
          </a:xfrm>
        </p:grpSpPr>
        <p:sp>
          <p:nvSpPr>
            <p:cNvPr id="12" name="Rounded Rectangle 16">
              <a:extLst>
                <a:ext uri="{FF2B5EF4-FFF2-40B4-BE49-F238E27FC236}">
                  <a16:creationId xmlns:a16="http://schemas.microsoft.com/office/drawing/2014/main" id="{A4EEF26B-39DF-4D15-B7C2-FA8C25AEF7A7}"/>
                </a:ext>
              </a:extLst>
            </p:cNvPr>
            <p:cNvSpPr/>
            <p:nvPr/>
          </p:nvSpPr>
          <p:spPr bwMode="auto">
            <a:xfrm>
              <a:off x="1662251" y="1925363"/>
              <a:ext cx="8340118" cy="1948262"/>
            </a:xfrm>
            <a:prstGeom prst="roundRect">
              <a:avLst/>
            </a:prstGeom>
            <a:solidFill>
              <a:srgbClr val="E3E9D7"/>
            </a:solidFill>
            <a:ln w="9525" cap="flat" cmpd="sng" algn="ctr">
              <a:solidFill>
                <a:srgbClr val="90A8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36C3999-4C6B-48A0-B984-8A5280F3EDE6}"/>
                </a:ext>
              </a:extLst>
            </p:cNvPr>
            <p:cNvCxnSpPr/>
            <p:nvPr/>
          </p:nvCxnSpPr>
          <p:spPr bwMode="auto">
            <a:xfrm>
              <a:off x="3109356" y="3330472"/>
              <a:ext cx="495805" cy="0"/>
            </a:xfrm>
            <a:prstGeom prst="straightConnector1">
              <a:avLst/>
            </a:prstGeom>
            <a:solidFill>
              <a:schemeClr val="accent1"/>
            </a:solidFill>
            <a:ln w="31750" cap="rnd" cmpd="sng" algn="ctr">
              <a:solidFill>
                <a:srgbClr val="90A860"/>
              </a:solidFill>
              <a:prstDash val="solid"/>
              <a:round/>
              <a:headEnd type="none" w="med" len="med"/>
              <a:tailEnd type="arrow" w="lg" len="med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033F92C-3DAC-452E-8EAF-014D94D8431D}"/>
                </a:ext>
              </a:extLst>
            </p:cNvPr>
            <p:cNvCxnSpPr/>
            <p:nvPr/>
          </p:nvCxnSpPr>
          <p:spPr bwMode="auto">
            <a:xfrm>
              <a:off x="5610863" y="3330472"/>
              <a:ext cx="495805" cy="0"/>
            </a:xfrm>
            <a:prstGeom prst="straightConnector1">
              <a:avLst/>
            </a:prstGeom>
            <a:solidFill>
              <a:schemeClr val="accent1"/>
            </a:solidFill>
            <a:ln w="31750" cap="rnd" cmpd="sng" algn="ctr">
              <a:solidFill>
                <a:srgbClr val="90A860"/>
              </a:solidFill>
              <a:prstDash val="solid"/>
              <a:round/>
              <a:headEnd type="none" w="med" len="med"/>
              <a:tailEnd type="arrow" w="lg" len="med"/>
            </a:ln>
            <a:effectLst/>
          </p:spPr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5FC7E64-D988-4BAB-81D8-76AF323383A6}"/>
                </a:ext>
              </a:extLst>
            </p:cNvPr>
            <p:cNvGrpSpPr/>
            <p:nvPr/>
          </p:nvGrpSpPr>
          <p:grpSpPr>
            <a:xfrm>
              <a:off x="1985539" y="1981717"/>
              <a:ext cx="1382645" cy="1729450"/>
              <a:chOff x="1985539" y="1981717"/>
              <a:chExt cx="1382645" cy="1729450"/>
            </a:xfrm>
          </p:grpSpPr>
          <p:pic>
            <p:nvPicPr>
              <p:cNvPr id="39" name="Picture 6">
                <a:extLst>
                  <a:ext uri="{FF2B5EF4-FFF2-40B4-BE49-F238E27FC236}">
                    <a16:creationId xmlns:a16="http://schemas.microsoft.com/office/drawing/2014/main" id="{C9DA1E5C-C557-44EA-A991-098DE14D76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428959" y="3058586"/>
                <a:ext cx="495805" cy="652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4333098-1571-4F6F-9D49-BE9303B4C434}"/>
                  </a:ext>
                </a:extLst>
              </p:cNvPr>
              <p:cNvSpPr txBox="1"/>
              <p:nvPr/>
            </p:nvSpPr>
            <p:spPr>
              <a:xfrm>
                <a:off x="1985539" y="1981717"/>
                <a:ext cx="138264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ＭＳ Ｐゴシック"/>
                    <a:cs typeface="Segoe UI" panose="020B0502040204020203" pitchFamily="34" charset="0"/>
                  </a:rPr>
                  <a:t>Generate raw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ＭＳ Ｐゴシック"/>
                    <a:cs typeface="Segoe UI" panose="020B0502040204020203" pitchFamily="34" charset="0"/>
                  </a:rPr>
                  <a:t>file</a:t>
                </a:r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4962C39-1FE3-4051-9DE9-E64C5430DCC4}"/>
                </a:ext>
              </a:extLst>
            </p:cNvPr>
            <p:cNvCxnSpPr/>
            <p:nvPr/>
          </p:nvCxnSpPr>
          <p:spPr bwMode="auto">
            <a:xfrm>
              <a:off x="8061500" y="3330472"/>
              <a:ext cx="495805" cy="0"/>
            </a:xfrm>
            <a:prstGeom prst="straightConnector1">
              <a:avLst/>
            </a:prstGeom>
            <a:solidFill>
              <a:schemeClr val="accent1"/>
            </a:solidFill>
            <a:ln w="31750" cap="rnd" cmpd="sng" algn="ctr">
              <a:solidFill>
                <a:srgbClr val="90A860"/>
              </a:solidFill>
              <a:prstDash val="solid"/>
              <a:round/>
              <a:headEnd type="none" w="med" len="med"/>
              <a:tailEnd type="arrow" w="lg" len="med"/>
            </a:ln>
            <a:effectLst/>
          </p:spPr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5E2DD18-37ED-46C3-8272-EA668F10E3D3}"/>
                </a:ext>
              </a:extLst>
            </p:cNvPr>
            <p:cNvGrpSpPr/>
            <p:nvPr/>
          </p:nvGrpSpPr>
          <p:grpSpPr>
            <a:xfrm>
              <a:off x="8076611" y="1981717"/>
              <a:ext cx="1925758" cy="1729451"/>
              <a:chOff x="8076611" y="1981717"/>
              <a:chExt cx="1925758" cy="1729451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27ACA9D-E04A-4406-B931-BE78370E6051}"/>
                  </a:ext>
                </a:extLst>
              </p:cNvPr>
              <p:cNvSpPr txBox="1"/>
              <p:nvPr/>
            </p:nvSpPr>
            <p:spPr>
              <a:xfrm>
                <a:off x="8076611" y="1981717"/>
                <a:ext cx="192575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ＭＳ Ｐゴシック"/>
                    <a:cs typeface="Segoe UI" panose="020B0502040204020203" pitchFamily="34" charset="0"/>
                  </a:rPr>
                  <a:t>Signed &amp; encrypted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ＭＳ Ｐゴシック"/>
                    <a:cs typeface="Segoe UI" panose="020B0502040204020203" pitchFamily="34" charset="0"/>
                  </a:rPr>
                  <a:t>file</a:t>
                </a:r>
              </a:p>
            </p:txBody>
          </p:sp>
          <p:pic>
            <p:nvPicPr>
              <p:cNvPr id="38" name="Picture 6">
                <a:extLst>
                  <a:ext uri="{FF2B5EF4-FFF2-40B4-BE49-F238E27FC236}">
                    <a16:creationId xmlns:a16="http://schemas.microsoft.com/office/drawing/2014/main" id="{D9F3DB81-9E1F-445A-AEE7-F63086B54D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791588" y="3058587"/>
                <a:ext cx="495805" cy="652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F18F2B6-1A43-484A-917A-B906093444AA}"/>
                </a:ext>
              </a:extLst>
            </p:cNvPr>
            <p:cNvGrpSpPr/>
            <p:nvPr/>
          </p:nvGrpSpPr>
          <p:grpSpPr>
            <a:xfrm>
              <a:off x="9572026" y="2287733"/>
              <a:ext cx="1332892" cy="1025953"/>
              <a:chOff x="9572026" y="2287733"/>
              <a:chExt cx="1332892" cy="1025953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6D1525F6-050A-462B-ACD2-52AA65EC747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9572026" y="3310269"/>
                <a:ext cx="1332892" cy="3417"/>
              </a:xfrm>
              <a:prstGeom prst="straightConnector1">
                <a:avLst/>
              </a:prstGeom>
              <a:solidFill>
                <a:schemeClr val="accent1"/>
              </a:solidFill>
              <a:ln w="3175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arrow" w="lg" len="med"/>
              </a:ln>
              <a:effectLst/>
            </p:spPr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7698A6A-DC5D-4A0C-B002-5880D5664340}"/>
                  </a:ext>
                </a:extLst>
              </p:cNvPr>
              <p:cNvSpPr txBox="1"/>
              <p:nvPr/>
            </p:nvSpPr>
            <p:spPr>
              <a:xfrm>
                <a:off x="10022932" y="2287733"/>
                <a:ext cx="86142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ＭＳ Ｐゴシック"/>
                    <a:cs typeface="Segoe UI" panose="020B0502040204020203" pitchFamily="34" charset="0"/>
                  </a:rPr>
                  <a:t>SFTP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ＭＳ Ｐゴシック"/>
                    <a:cs typeface="Segoe UI" panose="020B0502040204020203" pitchFamily="34" charset="0"/>
                  </a:rPr>
                  <a:t>with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ＭＳ Ｐゴシック"/>
                    <a:cs typeface="Segoe UI" panose="020B0502040204020203" pitchFamily="34" charset="0"/>
                  </a:rPr>
                  <a:t>PGP</a:t>
                </a: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A3ABCF4-D9B3-42BC-888B-8EDD09E3A941}"/>
                </a:ext>
              </a:extLst>
            </p:cNvPr>
            <p:cNvSpPr/>
            <p:nvPr/>
          </p:nvSpPr>
          <p:spPr>
            <a:xfrm>
              <a:off x="153232" y="3288268"/>
              <a:ext cx="12506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90A860"/>
                  </a:solidFill>
                  <a:effectLst/>
                  <a:uLnTx/>
                  <a:uFillTx/>
                  <a:latin typeface="Segoe UI" panose="020B0502040204020203" pitchFamily="34" charset="0"/>
                  <a:ea typeface="ＭＳ Ｐゴシック"/>
                  <a:cs typeface="Segoe UI" panose="020B0502040204020203" pitchFamily="34" charset="0"/>
                </a:rPr>
                <a:t>Data Supplier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7C8B999-9D62-4C13-9BF4-E309AD1A9728}"/>
                </a:ext>
              </a:extLst>
            </p:cNvPr>
            <p:cNvGrpSpPr/>
            <p:nvPr/>
          </p:nvGrpSpPr>
          <p:grpSpPr>
            <a:xfrm>
              <a:off x="3627363" y="1981717"/>
              <a:ext cx="1990255" cy="1740220"/>
              <a:chOff x="3627363" y="1981717"/>
              <a:chExt cx="1990255" cy="174022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EF628F9-4029-42F2-9425-C52491972611}"/>
                  </a:ext>
                </a:extLst>
              </p:cNvPr>
              <p:cNvSpPr txBox="1"/>
              <p:nvPr/>
            </p:nvSpPr>
            <p:spPr>
              <a:xfrm>
                <a:off x="3627363" y="1981717"/>
                <a:ext cx="1990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ＭＳ Ｐゴシック"/>
                    <a:cs typeface="Segoe UI" panose="020B0502040204020203" pitchFamily="34" charset="0"/>
                  </a:rPr>
                  <a:t>Sign with </a:t>
                </a:r>
                <a:b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ＭＳ Ｐゴシック"/>
                    <a:cs typeface="Segoe UI" panose="020B0502040204020203" pitchFamily="34" charset="0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0A8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ＭＳ Ｐゴシック"/>
                    <a:cs typeface="Segoe UI" panose="020B0502040204020203" pitchFamily="34" charset="0"/>
                  </a:rPr>
                  <a:t>Data Supplier’s private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ＭＳ Ｐゴシック"/>
                    <a:cs typeface="Segoe UI" panose="020B0502040204020203" pitchFamily="34" charset="0"/>
                  </a:rPr>
                  <a:t>key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00C838C4-7151-4196-AA70-71A4ABBFF98E}"/>
                  </a:ext>
                </a:extLst>
              </p:cNvPr>
              <p:cNvGrpSpPr/>
              <p:nvPr/>
            </p:nvGrpSpPr>
            <p:grpSpPr>
              <a:xfrm>
                <a:off x="3838930" y="2905435"/>
                <a:ext cx="1567120" cy="816502"/>
                <a:chOff x="4013543" y="2905435"/>
                <a:chExt cx="1567120" cy="816502"/>
              </a:xfrm>
            </p:grpSpPr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63D208BC-E93F-4B56-817B-E64FBBE03B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013543" y="2905435"/>
                  <a:ext cx="1567120" cy="816502"/>
                </a:xfrm>
                <a:prstGeom prst="rect">
                  <a:avLst/>
                </a:prstGeom>
              </p:spPr>
            </p:pic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AC6D2DA-7F13-43B4-BB03-FC5D985BA141}"/>
                    </a:ext>
                  </a:extLst>
                </p:cNvPr>
                <p:cNvSpPr txBox="1"/>
                <p:nvPr/>
              </p:nvSpPr>
              <p:spPr bwMode="auto">
                <a:xfrm>
                  <a:off x="4142793" y="3094826"/>
                  <a:ext cx="521498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ＭＳ Ｐゴシック"/>
                      <a:cs typeface="Segoe UI" panose="020B0502040204020203" pitchFamily="34" charset="0"/>
                    </a:rPr>
                    <a:t>PR</a:t>
                  </a:r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0F5B144-47F9-492D-A44F-AF0F8815F8E7}"/>
                </a:ext>
              </a:extLst>
            </p:cNvPr>
            <p:cNvGrpSpPr/>
            <p:nvPr/>
          </p:nvGrpSpPr>
          <p:grpSpPr>
            <a:xfrm>
              <a:off x="6098862" y="1981717"/>
              <a:ext cx="1990255" cy="1740393"/>
              <a:chOff x="6098862" y="1981717"/>
              <a:chExt cx="1990255" cy="1740393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5601DBE-BF89-4896-A69A-BC864ED4889B}"/>
                  </a:ext>
                </a:extLst>
              </p:cNvPr>
              <p:cNvSpPr txBox="1"/>
              <p:nvPr/>
            </p:nvSpPr>
            <p:spPr>
              <a:xfrm>
                <a:off x="6098862" y="1981717"/>
                <a:ext cx="1990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ＭＳ Ｐゴシック"/>
                    <a:cs typeface="Segoe UI" panose="020B0502040204020203" pitchFamily="34" charset="0"/>
                  </a:rPr>
                  <a:t>Encrypt with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E6997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ＭＳ Ｐゴシック"/>
                    <a:cs typeface="Segoe UI" panose="020B0502040204020203" pitchFamily="34" charset="0"/>
                  </a:rPr>
                  <a:t>Onpoint’s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E6997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ＭＳ Ｐゴシック"/>
                    <a:cs typeface="Segoe UI" panose="020B0502040204020203" pitchFamily="34" charset="0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E6997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ＭＳ Ｐゴシック"/>
                    <a:cs typeface="Segoe UI" panose="020B0502040204020203" pitchFamily="34" charset="0"/>
                  </a:rPr>
                  <a:t>public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ＭＳ Ｐゴシック"/>
                    <a:cs typeface="Segoe UI" panose="020B0502040204020203" pitchFamily="34" charset="0"/>
                  </a:rPr>
                  <a:t>key</a:t>
                </a: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CE34E373-6EA9-44D8-B1D9-C656ED97A46F}"/>
                  </a:ext>
                </a:extLst>
              </p:cNvPr>
              <p:cNvGrpSpPr/>
              <p:nvPr/>
            </p:nvGrpSpPr>
            <p:grpSpPr>
              <a:xfrm>
                <a:off x="6310429" y="2905608"/>
                <a:ext cx="1567120" cy="816502"/>
                <a:chOff x="4013543" y="2905435"/>
                <a:chExt cx="1567120" cy="816502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DAE5F86B-20D5-41E5-A758-98F8B7E1D8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013543" y="2905435"/>
                  <a:ext cx="1567120" cy="816502"/>
                </a:xfrm>
                <a:prstGeom prst="rect">
                  <a:avLst/>
                </a:prstGeom>
              </p:spPr>
            </p:pic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43E5529-B427-4EE6-AA3D-30DE326357CC}"/>
                    </a:ext>
                  </a:extLst>
                </p:cNvPr>
                <p:cNvSpPr txBox="1"/>
                <p:nvPr/>
              </p:nvSpPr>
              <p:spPr bwMode="auto">
                <a:xfrm>
                  <a:off x="4142793" y="3094826"/>
                  <a:ext cx="521498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ＭＳ Ｐゴシック"/>
                      <a:cs typeface="Segoe UI" panose="020B0502040204020203" pitchFamily="34" charset="0"/>
                    </a:rPr>
                    <a:t>PU</a:t>
                  </a:r>
                </a:p>
              </p:txBody>
            </p:sp>
          </p:grp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1AD517B-3BB3-4393-9DCD-19D5A28DCB48}"/>
                </a:ext>
              </a:extLst>
            </p:cNvPr>
            <p:cNvCxnSpPr/>
            <p:nvPr/>
          </p:nvCxnSpPr>
          <p:spPr bwMode="auto">
            <a:xfrm flipV="1">
              <a:off x="1161830" y="3339087"/>
              <a:ext cx="1038883" cy="13418"/>
            </a:xfrm>
            <a:prstGeom prst="straightConnector1">
              <a:avLst/>
            </a:prstGeom>
            <a:solidFill>
              <a:schemeClr val="accent1"/>
            </a:solidFill>
            <a:ln w="31750" cap="rnd" cmpd="sng" algn="ctr">
              <a:solidFill>
                <a:srgbClr val="77933C"/>
              </a:solidFill>
              <a:prstDash val="sysDot"/>
              <a:round/>
              <a:headEnd type="none" w="med" len="med"/>
              <a:tailEnd type="arrow" w="lg" len="med"/>
            </a:ln>
            <a:effectLst/>
          </p:spPr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BB30A30-8930-46C3-86B8-816B96E476A4}"/>
                </a:ext>
              </a:extLst>
            </p:cNvPr>
            <p:cNvGrpSpPr/>
            <p:nvPr/>
          </p:nvGrpSpPr>
          <p:grpSpPr>
            <a:xfrm>
              <a:off x="10878467" y="2315028"/>
              <a:ext cx="1077538" cy="1344710"/>
              <a:chOff x="10330231" y="4511022"/>
              <a:chExt cx="1077538" cy="134471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B531234-2884-4020-8697-B6D72EE721AE}"/>
                  </a:ext>
                </a:extLst>
              </p:cNvPr>
              <p:cNvSpPr/>
              <p:nvPr/>
            </p:nvSpPr>
            <p:spPr>
              <a:xfrm>
                <a:off x="10330231" y="5486400"/>
                <a:ext cx="10775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E6997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ＭＳ Ｐゴシック"/>
                    <a:cs typeface="Segoe UI" panose="020B0502040204020203" pitchFamily="34" charset="0"/>
                  </a:rPr>
                  <a:t>Onpoint</a:t>
                </a:r>
              </a:p>
            </p:txBody>
          </p:sp>
          <p:pic>
            <p:nvPicPr>
              <p:cNvPr id="26" name="Graphic 25" descr="Female Profile with solid fill">
                <a:extLst>
                  <a:ext uri="{FF2B5EF4-FFF2-40B4-BE49-F238E27FC236}">
                    <a16:creationId xmlns:a16="http://schemas.microsoft.com/office/drawing/2014/main" id="{80974573-5B07-40B3-88DF-BA1AD1B7C9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356682" y="4511022"/>
                <a:ext cx="1024637" cy="1024637"/>
              </a:xfrm>
              <a:prstGeom prst="rect">
                <a:avLst/>
              </a:prstGeom>
            </p:spPr>
          </p:pic>
        </p:grpSp>
        <p:pic>
          <p:nvPicPr>
            <p:cNvPr id="24" name="Graphic 23" descr="Male profile with solid fill">
              <a:extLst>
                <a:ext uri="{FF2B5EF4-FFF2-40B4-BE49-F238E27FC236}">
                  <a16:creationId xmlns:a16="http://schemas.microsoft.com/office/drawing/2014/main" id="{70419674-4259-4F43-8798-62C363736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226827" y="2248144"/>
              <a:ext cx="1136733" cy="1136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6591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BBA4EB-2E2A-4DE7-B393-2697EFBD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11544300" cy="732817"/>
          </a:xfrm>
        </p:spPr>
        <p:txBody>
          <a:bodyPr/>
          <a:lstStyle/>
          <a:p>
            <a:r>
              <a:rPr lang="en-US" dirty="0">
                <a:latin typeface="Segoe UI"/>
                <a:cs typeface="Segoe UI"/>
              </a:rPr>
              <a:t>PGP Encryption &amp; SFTP: The Basics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5AA36-F3B0-4C40-888B-A37DFE3C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434163"/>
            <a:ext cx="5453337" cy="285750"/>
          </a:xfrm>
        </p:spPr>
        <p:txBody>
          <a:bodyPr anchor="ctr" anchorCtr="0"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latin typeface="Segoe UI"/>
                <a:ea typeface="ＭＳ Ｐゴシック"/>
                <a:cs typeface="Segoe UI"/>
              </a:rPr>
              <a:t>Introduction to SFTP &amp; PGP Encryption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Content Placeholder 24">
            <a:extLst>
              <a:ext uri="{FF2B5EF4-FFF2-40B4-BE49-F238E27FC236}">
                <a16:creationId xmlns:a16="http://schemas.microsoft.com/office/drawing/2014/main" id="{842D70C4-9B95-4962-88AA-61DCA2E48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99246"/>
            <a:ext cx="11430000" cy="434644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Onpoint uses PGP encryption to protect files (at rest) and confirm the sender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As part of PGP encryption and SFTP data transfer, submitters will generate two sets of key pairs:</a:t>
            </a:r>
          </a:p>
          <a:p>
            <a:pPr marL="796925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Segoe UI"/>
                <a:cs typeface="Segoe UI"/>
              </a:rPr>
              <a:t>A PGP key pair, used for encrypting your data</a:t>
            </a:r>
          </a:p>
          <a:p>
            <a:pPr marL="796925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Segoe UI"/>
                <a:cs typeface="Segoe UI"/>
              </a:rPr>
              <a:t>An SSH (Secure Shell) key pair, used for SFTP account authentication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Both PGP and SSH key pairs have a public and a private key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Private keys should </a:t>
            </a:r>
            <a:r>
              <a:rPr lang="en-US" b="1" dirty="0">
                <a:latin typeface="Segoe UI"/>
                <a:cs typeface="Segoe UI"/>
              </a:rPr>
              <a:t>never</a:t>
            </a:r>
            <a:r>
              <a:rPr lang="en-US" dirty="0">
                <a:latin typeface="Segoe UI"/>
                <a:cs typeface="Segoe UI"/>
              </a:rPr>
              <a:t> be shared and should be backed up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Public keys are transferable and will be shared with Onpoint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Different organizations have different security requirements; contact your IT team to confirm your organization’s firewall access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328AAE0-E956-49F5-8061-DFEBC916C9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9800" y="6446520"/>
            <a:ext cx="711200" cy="152400"/>
          </a:xfrm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FC84D-7BCC-4403-B3D5-92D5D5DDA2E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78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>
            <a:extLst>
              <a:ext uri="{FF2B5EF4-FFF2-40B4-BE49-F238E27FC236}">
                <a16:creationId xmlns:a16="http://schemas.microsoft.com/office/drawing/2014/main" id="{A8966C0C-B350-43DF-B239-E7610DDFE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3200"/>
            <a:ext cx="1097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Segoe UI"/>
                <a:cs typeface="Segoe UI"/>
              </a:rPr>
              <a:t>Demonstration of PGP Encryption &amp; SFTP Access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46E2B3AE-F167-4278-B9BA-1F67D2BC7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7232"/>
            <a:ext cx="90386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2400" dirty="0">
                <a:solidFill>
                  <a:srgbClr val="FFFFFF"/>
                </a:solidFill>
                <a:latin typeface="Segoe UI"/>
                <a:cs typeface="Segoe UI"/>
              </a:rPr>
              <a:t>Jacob Kemer, </a:t>
            </a:r>
            <a:r>
              <a:rPr lang="en-US" sz="2400" i="1" dirty="0">
                <a:solidFill>
                  <a:srgbClr val="FFFFFF"/>
                </a:solidFill>
                <a:latin typeface="Segoe UI"/>
                <a:cs typeface="Segoe UI"/>
              </a:rPr>
              <a:t>Cloud Support Engineer</a:t>
            </a:r>
          </a:p>
        </p:txBody>
      </p:sp>
    </p:spTree>
    <p:extLst>
      <p:ext uri="{BB962C8B-B14F-4D97-AF65-F5344CB8AC3E}">
        <p14:creationId xmlns:p14="http://schemas.microsoft.com/office/powerpoint/2010/main" val="1225656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2_Onpoint - PowerPoint Template (Updated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npoint_PPT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34925" cap="rnd" cmpd="sng" algn="ctr">
          <a:solidFill>
            <a:schemeClr val="tx1"/>
          </a:solidFill>
          <a:prstDash val="solid"/>
          <a:round/>
          <a:headEnd type="arrow" w="lg" len="med"/>
          <a:tailEnd type="arrow" w="lg" len="med"/>
        </a:ln>
        <a:effectLst/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1" i="0" u="none" strike="noStrike" kern="120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Calibri" pitchFamily="34" charset="0"/>
            <a:ea typeface="ＭＳ Ｐゴシック"/>
            <a:cs typeface="+mn-cs"/>
          </a:defRPr>
        </a:defPPr>
      </a:lstStyle>
    </a:txDef>
  </a:objectDefaults>
  <a:extraClrSchemeLst>
    <a:extraClrScheme>
      <a:clrScheme name="Onpoint_PPT 1">
        <a:dk1>
          <a:srgbClr val="666666"/>
        </a:dk1>
        <a:lt1>
          <a:srgbClr val="FFFFFF"/>
        </a:lt1>
        <a:dk2>
          <a:srgbClr val="003366"/>
        </a:dk2>
        <a:lt2>
          <a:srgbClr val="808080"/>
        </a:lt2>
        <a:accent1>
          <a:srgbClr val="003366"/>
        </a:accent1>
        <a:accent2>
          <a:srgbClr val="CC6600"/>
        </a:accent2>
        <a:accent3>
          <a:srgbClr val="FFFFFF"/>
        </a:accent3>
        <a:accent4>
          <a:srgbClr val="565656"/>
        </a:accent4>
        <a:accent5>
          <a:srgbClr val="AAADB8"/>
        </a:accent5>
        <a:accent6>
          <a:srgbClr val="B95C00"/>
        </a:accent6>
        <a:hlink>
          <a:srgbClr val="3366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5087</TotalTime>
  <Words>1177</Words>
  <Application>Microsoft Office PowerPoint</Application>
  <PresentationFormat>Widescreen</PresentationFormat>
  <Paragraphs>162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Segoe UI</vt:lpstr>
      <vt:lpstr>Segoe UI Semibold</vt:lpstr>
      <vt:lpstr>Times New Roman</vt:lpstr>
      <vt:lpstr>2_Onpoint - PowerPoint Template (Updated)</vt:lpstr>
      <vt:lpstr>Introduction to SFTP &amp; PGP Encryption</vt:lpstr>
      <vt:lpstr>Welcome &amp; Introductions</vt:lpstr>
      <vt:lpstr>Agenda</vt:lpstr>
      <vt:lpstr>PowerPoint Presentation</vt:lpstr>
      <vt:lpstr>Option #1: Upload Files Manually within the Portal</vt:lpstr>
      <vt:lpstr>Option #2: Submit Files via SFTP</vt:lpstr>
      <vt:lpstr>Required for Both Options: PGP Encryption</vt:lpstr>
      <vt:lpstr>PGP Encryption &amp; SFTP: The Basics</vt:lpstr>
      <vt:lpstr>PowerPoint Presentation</vt:lpstr>
      <vt:lpstr>Demonstrations</vt:lpstr>
      <vt:lpstr>PowerPoint Presentation</vt:lpstr>
      <vt:lpstr>PowerPoint Presentation</vt:lpstr>
      <vt:lpstr>PowerPoint Presentation</vt:lpstr>
      <vt:lpstr>FAQs: Submitting via SFTP &amp; PGP Encryption</vt:lpstr>
      <vt:lpstr>FAQs: Submitting via SFTP &amp; PGP Encryption (cont.)</vt:lpstr>
      <vt:lpstr>FAQs: Submitting via SFTP &amp; PGP Encryption (cont.)</vt:lpstr>
      <vt:lpstr>PowerPoint Presentation</vt:lpstr>
      <vt:lpstr>Next Steps for Establishing SFTP Connectivity</vt:lpstr>
      <vt:lpstr>PowerPoint Presentation</vt:lpstr>
      <vt:lpstr>PowerPoint Presentation</vt:lpstr>
      <vt:lpstr>Implementation &amp; Training Timeline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SFTP &amp; PGP Encryption</dc:title>
  <dc:subject/>
  <dc:creator>Onpoint Health Data</dc:creator>
  <cp:lastModifiedBy>Gina Robertson</cp:lastModifiedBy>
  <cp:revision>956</cp:revision>
  <cp:lastPrinted>2019-01-22T23:55:17Z</cp:lastPrinted>
  <dcterms:created xsi:type="dcterms:W3CDTF">2016-05-31T19:38:17Z</dcterms:created>
  <dcterms:modified xsi:type="dcterms:W3CDTF">2023-03-23T16:08:24Z</dcterms:modified>
</cp:coreProperties>
</file>