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9" r:id="rId5"/>
    <p:sldId id="270" r:id="rId6"/>
    <p:sldId id="271" r:id="rId7"/>
    <p:sldId id="272"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23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713E6-ED2F-4D36-8BF0-E545FE0FE726}"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5B90D-1FC6-40F5-A0EB-61A6FBF8580B}" type="slidenum">
              <a:rPr lang="en-US" smtClean="0"/>
              <a:t>‹#›</a:t>
            </a:fld>
            <a:endParaRPr lang="en-US"/>
          </a:p>
        </p:txBody>
      </p:sp>
    </p:spTree>
    <p:extLst>
      <p:ext uri="{BB962C8B-B14F-4D97-AF65-F5344CB8AC3E}">
        <p14:creationId xmlns:p14="http://schemas.microsoft.com/office/powerpoint/2010/main" val="198335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a:t>
            </a:fld>
            <a:endParaRPr lang="en-US"/>
          </a:p>
        </p:txBody>
      </p:sp>
    </p:spTree>
    <p:extLst>
      <p:ext uri="{BB962C8B-B14F-4D97-AF65-F5344CB8AC3E}">
        <p14:creationId xmlns:p14="http://schemas.microsoft.com/office/powerpoint/2010/main" val="309241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10</a:t>
            </a:fld>
            <a:endParaRPr lang="en-US"/>
          </a:p>
        </p:txBody>
      </p:sp>
    </p:spTree>
    <p:extLst>
      <p:ext uri="{BB962C8B-B14F-4D97-AF65-F5344CB8AC3E}">
        <p14:creationId xmlns:p14="http://schemas.microsoft.com/office/powerpoint/2010/main" val="65887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11</a:t>
            </a:fld>
            <a:endParaRPr lang="en-US"/>
          </a:p>
        </p:txBody>
      </p:sp>
    </p:spTree>
    <p:extLst>
      <p:ext uri="{BB962C8B-B14F-4D97-AF65-F5344CB8AC3E}">
        <p14:creationId xmlns:p14="http://schemas.microsoft.com/office/powerpoint/2010/main" val="407371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12</a:t>
            </a:fld>
            <a:endParaRPr lang="en-US"/>
          </a:p>
        </p:txBody>
      </p:sp>
    </p:spTree>
    <p:extLst>
      <p:ext uri="{BB962C8B-B14F-4D97-AF65-F5344CB8AC3E}">
        <p14:creationId xmlns:p14="http://schemas.microsoft.com/office/powerpoint/2010/main" val="298780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13</a:t>
            </a:fld>
            <a:endParaRPr lang="en-US"/>
          </a:p>
        </p:txBody>
      </p:sp>
    </p:spTree>
    <p:extLst>
      <p:ext uri="{BB962C8B-B14F-4D97-AF65-F5344CB8AC3E}">
        <p14:creationId xmlns:p14="http://schemas.microsoft.com/office/powerpoint/2010/main" val="127369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14</a:t>
            </a:fld>
            <a:endParaRPr lang="en-US"/>
          </a:p>
        </p:txBody>
      </p:sp>
    </p:spTree>
    <p:extLst>
      <p:ext uri="{BB962C8B-B14F-4D97-AF65-F5344CB8AC3E}">
        <p14:creationId xmlns:p14="http://schemas.microsoft.com/office/powerpoint/2010/main" val="254418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15</a:t>
            </a:fld>
            <a:endParaRPr lang="en-US"/>
          </a:p>
        </p:txBody>
      </p:sp>
    </p:spTree>
    <p:extLst>
      <p:ext uri="{BB962C8B-B14F-4D97-AF65-F5344CB8AC3E}">
        <p14:creationId xmlns:p14="http://schemas.microsoft.com/office/powerpoint/2010/main" val="8854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2</a:t>
            </a:fld>
            <a:endParaRPr lang="en-US"/>
          </a:p>
        </p:txBody>
      </p:sp>
    </p:spTree>
    <p:extLst>
      <p:ext uri="{BB962C8B-B14F-4D97-AF65-F5344CB8AC3E}">
        <p14:creationId xmlns:p14="http://schemas.microsoft.com/office/powerpoint/2010/main" val="158148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3</a:t>
            </a:fld>
            <a:endParaRPr lang="en-US"/>
          </a:p>
        </p:txBody>
      </p:sp>
    </p:spTree>
    <p:extLst>
      <p:ext uri="{BB962C8B-B14F-4D97-AF65-F5344CB8AC3E}">
        <p14:creationId xmlns:p14="http://schemas.microsoft.com/office/powerpoint/2010/main" val="348549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4</a:t>
            </a:fld>
            <a:endParaRPr lang="en-US"/>
          </a:p>
        </p:txBody>
      </p:sp>
    </p:spTree>
    <p:extLst>
      <p:ext uri="{BB962C8B-B14F-4D97-AF65-F5344CB8AC3E}">
        <p14:creationId xmlns:p14="http://schemas.microsoft.com/office/powerpoint/2010/main" val="200787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5</a:t>
            </a:fld>
            <a:endParaRPr lang="en-US"/>
          </a:p>
        </p:txBody>
      </p:sp>
    </p:spTree>
    <p:extLst>
      <p:ext uri="{BB962C8B-B14F-4D97-AF65-F5344CB8AC3E}">
        <p14:creationId xmlns:p14="http://schemas.microsoft.com/office/powerpoint/2010/main" val="106142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6</a:t>
            </a:fld>
            <a:endParaRPr lang="en-US"/>
          </a:p>
        </p:txBody>
      </p:sp>
    </p:spTree>
    <p:extLst>
      <p:ext uri="{BB962C8B-B14F-4D97-AF65-F5344CB8AC3E}">
        <p14:creationId xmlns:p14="http://schemas.microsoft.com/office/powerpoint/2010/main" val="327077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7</a:t>
            </a:fld>
            <a:endParaRPr lang="en-US"/>
          </a:p>
        </p:txBody>
      </p:sp>
    </p:spTree>
    <p:extLst>
      <p:ext uri="{BB962C8B-B14F-4D97-AF65-F5344CB8AC3E}">
        <p14:creationId xmlns:p14="http://schemas.microsoft.com/office/powerpoint/2010/main" val="227845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8</a:t>
            </a:fld>
            <a:endParaRPr lang="en-US"/>
          </a:p>
        </p:txBody>
      </p:sp>
    </p:spTree>
    <p:extLst>
      <p:ext uri="{BB962C8B-B14F-4D97-AF65-F5344CB8AC3E}">
        <p14:creationId xmlns:p14="http://schemas.microsoft.com/office/powerpoint/2010/main" val="187547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5B90D-1FC6-40F5-A0EB-61A6FBF8580B}" type="slidenum">
              <a:rPr lang="en-US" smtClean="0"/>
              <a:t>9</a:t>
            </a:fld>
            <a:endParaRPr lang="en-US"/>
          </a:p>
        </p:txBody>
      </p:sp>
    </p:spTree>
    <p:extLst>
      <p:ext uri="{BB962C8B-B14F-4D97-AF65-F5344CB8AC3E}">
        <p14:creationId xmlns:p14="http://schemas.microsoft.com/office/powerpoint/2010/main" val="395537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50F265-1022-45C2-8190-BC7DE4CA74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153247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0F265-1022-45C2-8190-BC7DE4CA74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142320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0F265-1022-45C2-8190-BC7DE4CA74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204545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0F265-1022-45C2-8190-BC7DE4CA74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362413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50F265-1022-45C2-8190-BC7DE4CA74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402455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50F265-1022-45C2-8190-BC7DE4CA74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134683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50F265-1022-45C2-8190-BC7DE4CA742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264543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50F265-1022-45C2-8190-BC7DE4CA742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337381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0F265-1022-45C2-8190-BC7DE4CA742D}"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311067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50F265-1022-45C2-8190-BC7DE4CA74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194411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50F265-1022-45C2-8190-BC7DE4CA74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0D6C-B861-4054-A4B2-9AF6B0D363A3}" type="slidenum">
              <a:rPr lang="en-US" smtClean="0"/>
              <a:t>‹#›</a:t>
            </a:fld>
            <a:endParaRPr lang="en-US"/>
          </a:p>
        </p:txBody>
      </p:sp>
    </p:spTree>
    <p:extLst>
      <p:ext uri="{BB962C8B-B14F-4D97-AF65-F5344CB8AC3E}">
        <p14:creationId xmlns:p14="http://schemas.microsoft.com/office/powerpoint/2010/main" val="34063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0F265-1022-45C2-8190-BC7DE4CA742D}"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00D6C-B861-4054-A4B2-9AF6B0D363A3}" type="slidenum">
              <a:rPr lang="en-US" smtClean="0"/>
              <a:t>‹#›</a:t>
            </a:fld>
            <a:endParaRPr lang="en-US"/>
          </a:p>
        </p:txBody>
      </p:sp>
    </p:spTree>
    <p:extLst>
      <p:ext uri="{BB962C8B-B14F-4D97-AF65-F5344CB8AC3E}">
        <p14:creationId xmlns:p14="http://schemas.microsoft.com/office/powerpoint/2010/main" val="29375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owlynn@gmail.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nfb-in.org/" TargetMode="External"/><Relationship Id="rId5" Type="http://schemas.openxmlformats.org/officeDocument/2006/relationships/hyperlink" Target="mailto:rb15@iquest.net" TargetMode="External"/><Relationship Id="rId4" Type="http://schemas.openxmlformats.org/officeDocument/2006/relationships/hyperlink" Target="http://www.acb-indiana.org/3/gallery.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1304" y="4744282"/>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0306" y="1294641"/>
            <a:ext cx="9144000" cy="2387600"/>
          </a:xfrm>
        </p:spPr>
        <p:txBody>
          <a:bodyPr>
            <a:normAutofit fontScale="90000"/>
          </a:bodyPr>
          <a:lstStyle/>
          <a:p>
            <a:r>
              <a:rPr lang="en-US" b="1" dirty="0"/>
              <a:t>An Experiential “Look” at Streets and Spaces: ADA from a Blind Pedestrian’s Perspective</a:t>
            </a:r>
            <a:br>
              <a:rPr lang="en-US" b="1" dirty="0"/>
            </a:br>
            <a:endParaRPr lang="en-US" dirty="0"/>
          </a:p>
        </p:txBody>
      </p:sp>
      <p:sp>
        <p:nvSpPr>
          <p:cNvPr id="3" name="Subtitle 2"/>
          <p:cNvSpPr>
            <a:spLocks noGrp="1"/>
          </p:cNvSpPr>
          <p:nvPr>
            <p:ph type="subTitle" idx="1"/>
          </p:nvPr>
        </p:nvSpPr>
        <p:spPr>
          <a:xfrm>
            <a:off x="1524000" y="5669379"/>
            <a:ext cx="9144000" cy="426623"/>
          </a:xfrm>
        </p:spPr>
        <p:txBody>
          <a:bodyPr/>
          <a:lstStyle/>
          <a:p>
            <a:r>
              <a:rPr lang="en-US" dirty="0"/>
              <a:t>Christopher Meyer</a:t>
            </a:r>
          </a:p>
        </p:txBody>
      </p:sp>
    </p:spTree>
    <p:extLst>
      <p:ext uri="{BB962C8B-B14F-4D97-AF65-F5344CB8AC3E}">
        <p14:creationId xmlns:p14="http://schemas.microsoft.com/office/powerpoint/2010/main" val="126786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563905"/>
            <a:ext cx="10515600" cy="1325563"/>
          </a:xfrm>
        </p:spPr>
        <p:txBody>
          <a:bodyPr>
            <a:normAutofit fontScale="90000"/>
          </a:bodyPr>
          <a:lstStyle/>
          <a:p>
            <a:pPr algn="ctr"/>
            <a:r>
              <a:rPr lang="en-US" b="1" dirty="0"/>
              <a:t>Non-Audible, On-Demand Pedestrian Crossings </a:t>
            </a:r>
            <a:br>
              <a:rPr lang="en-US" b="1" dirty="0"/>
            </a:br>
            <a:endParaRPr lang="en-US" dirty="0"/>
          </a:p>
        </p:txBody>
      </p:sp>
      <p:sp>
        <p:nvSpPr>
          <p:cNvPr id="4" name="Text Placeholder 3"/>
          <p:cNvSpPr>
            <a:spLocks noGrp="1"/>
          </p:cNvSpPr>
          <p:nvPr>
            <p:ph type="body" idx="1"/>
          </p:nvPr>
        </p:nvSpPr>
        <p:spPr>
          <a:xfrm>
            <a:off x="9437414" y="4271274"/>
            <a:ext cx="2196269" cy="383693"/>
          </a:xfrm>
        </p:spPr>
        <p:txBody>
          <a:bodyPr>
            <a:normAutofit/>
          </a:bodyPr>
          <a:lstStyle/>
          <a:p>
            <a:pPr algn="r"/>
            <a:r>
              <a:rPr lang="en-US" sz="2000" b="0" dirty="0"/>
              <a:t>52</a:t>
            </a:r>
            <a:r>
              <a:rPr lang="en-US" sz="2000" b="0" baseline="30000" dirty="0"/>
              <a:t>nd</a:t>
            </a:r>
            <a:r>
              <a:rPr lang="en-US" sz="2000" b="0" dirty="0"/>
              <a:t> St. &amp; Meridian</a:t>
            </a:r>
          </a:p>
        </p:txBody>
      </p:sp>
      <p:sp>
        <p:nvSpPr>
          <p:cNvPr id="3" name="Content Placeholder 2"/>
          <p:cNvSpPr>
            <a:spLocks noGrp="1"/>
          </p:cNvSpPr>
          <p:nvPr>
            <p:ph sz="half" idx="2"/>
          </p:nvPr>
        </p:nvSpPr>
        <p:spPr>
          <a:xfrm>
            <a:off x="839788" y="1590673"/>
            <a:ext cx="6585349" cy="4160769"/>
          </a:xfrm>
        </p:spPr>
        <p:txBody>
          <a:bodyPr/>
          <a:lstStyle/>
          <a:p>
            <a:r>
              <a:rPr lang="en-US" dirty="0"/>
              <a:t>Unusual traffic patterns = hard to predict</a:t>
            </a:r>
          </a:p>
          <a:p>
            <a:r>
              <a:rPr lang="en-US" dirty="0"/>
              <a:t>Priority given to vehicles should prompt APS </a:t>
            </a:r>
          </a:p>
          <a:p>
            <a:r>
              <a:rPr lang="en-US" dirty="0"/>
              <a:t>Longer cross cycle</a:t>
            </a:r>
          </a:p>
          <a:p>
            <a:r>
              <a:rPr lang="en-US" dirty="0"/>
              <a:t>Two examples of </a:t>
            </a:r>
            <a:br>
              <a:rPr lang="en-US" dirty="0"/>
            </a:br>
            <a:r>
              <a:rPr lang="en-US" dirty="0"/>
              <a:t>a-typical traffic </a:t>
            </a:r>
            <a:br>
              <a:rPr lang="en-US" dirty="0"/>
            </a:br>
            <a:r>
              <a:rPr lang="en-US" dirty="0"/>
              <a:t>patterns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0072" b="11172"/>
          <a:stretch/>
        </p:blipFill>
        <p:spPr>
          <a:xfrm>
            <a:off x="3982571" y="2931973"/>
            <a:ext cx="4160402" cy="32041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393" y="1590674"/>
            <a:ext cx="4021290" cy="2659997"/>
          </a:xfrm>
          <a:prstGeom prst="rect">
            <a:avLst/>
          </a:prstGeom>
        </p:spPr>
      </p:pic>
      <p:sp>
        <p:nvSpPr>
          <p:cNvPr id="5" name="Rectangle 4"/>
          <p:cNvSpPr/>
          <p:nvPr/>
        </p:nvSpPr>
        <p:spPr>
          <a:xfrm>
            <a:off x="1784740" y="5827129"/>
            <a:ext cx="2230995" cy="400110"/>
          </a:xfrm>
          <a:prstGeom prst="rect">
            <a:avLst/>
          </a:prstGeom>
        </p:spPr>
        <p:txBody>
          <a:bodyPr wrap="none">
            <a:spAutoFit/>
          </a:bodyPr>
          <a:lstStyle/>
          <a:p>
            <a:r>
              <a:rPr lang="en-US" sz="2000" dirty="0"/>
              <a:t>16</a:t>
            </a:r>
            <a:r>
              <a:rPr lang="en-US" sz="2000" baseline="30000" dirty="0"/>
              <a:t>th</a:t>
            </a:r>
            <a:r>
              <a:rPr lang="en-US" sz="2000" dirty="0"/>
              <a:t> &amp; Pennsylvania</a:t>
            </a:r>
          </a:p>
        </p:txBody>
      </p:sp>
    </p:spTree>
    <p:extLst>
      <p:ext uri="{BB962C8B-B14F-4D97-AF65-F5344CB8AC3E}">
        <p14:creationId xmlns:p14="http://schemas.microsoft.com/office/powerpoint/2010/main" val="245740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16913"/>
            <a:ext cx="10515600" cy="1325563"/>
          </a:xfrm>
        </p:spPr>
        <p:txBody>
          <a:bodyPr>
            <a:normAutofit/>
          </a:bodyPr>
          <a:lstStyle/>
          <a:p>
            <a:pPr algn="ctr"/>
            <a:r>
              <a:rPr lang="en-US" b="1" dirty="0"/>
              <a:t>(NO) WARNING! Construction Zones Ahead </a:t>
            </a:r>
            <a:br>
              <a:rPr lang="en-US" b="1" dirty="0"/>
            </a:br>
            <a:endParaRPr lang="en-US" dirty="0"/>
          </a:p>
        </p:txBody>
      </p:sp>
      <p:sp>
        <p:nvSpPr>
          <p:cNvPr id="3" name="Content Placeholder 2"/>
          <p:cNvSpPr>
            <a:spLocks noGrp="1"/>
          </p:cNvSpPr>
          <p:nvPr>
            <p:ph idx="1"/>
          </p:nvPr>
        </p:nvSpPr>
        <p:spPr>
          <a:xfrm>
            <a:off x="838200" y="1666601"/>
            <a:ext cx="5575852" cy="1696180"/>
          </a:xfrm>
        </p:spPr>
        <p:txBody>
          <a:bodyPr/>
          <a:lstStyle/>
          <a:p>
            <a:r>
              <a:rPr lang="en-US" dirty="0"/>
              <a:t>Sidewalk closure apparent too late</a:t>
            </a:r>
          </a:p>
          <a:p>
            <a:r>
              <a:rPr lang="en-US" dirty="0"/>
              <a:t>Notify pedestrians in advance</a:t>
            </a:r>
          </a:p>
          <a:p>
            <a:r>
              <a:rPr lang="en-US" dirty="0"/>
              <a:t>Bus shelter closures, no notice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930" y="3362781"/>
            <a:ext cx="1739713" cy="18639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25" y="3362781"/>
            <a:ext cx="2187109" cy="2814182"/>
          </a:xfrm>
          <a:prstGeom prst="rect">
            <a:avLst/>
          </a:prstGeom>
        </p:spPr>
      </p:pic>
      <p:sp>
        <p:nvSpPr>
          <p:cNvPr id="9" name="Text Placeholder 3"/>
          <p:cNvSpPr txBox="1">
            <a:spLocks/>
          </p:cNvSpPr>
          <p:nvPr/>
        </p:nvSpPr>
        <p:spPr>
          <a:xfrm>
            <a:off x="8375375" y="5793270"/>
            <a:ext cx="3205300" cy="3836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t>Meridian and 10</a:t>
            </a:r>
            <a:r>
              <a:rPr lang="en-US" sz="2000" baseline="30000" dirty="0"/>
              <a:t>th</a:t>
            </a:r>
            <a:r>
              <a:rPr lang="en-US" sz="2000" dirty="0"/>
              <a:t> St.</a:t>
            </a:r>
          </a:p>
        </p:txBody>
      </p:sp>
    </p:spTree>
    <p:extLst>
      <p:ext uri="{BB962C8B-B14F-4D97-AF65-F5344CB8AC3E}">
        <p14:creationId xmlns:p14="http://schemas.microsoft.com/office/powerpoint/2010/main" val="166568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0165"/>
            <a:ext cx="10515600" cy="1325563"/>
          </a:xfrm>
        </p:spPr>
        <p:txBody>
          <a:bodyPr/>
          <a:lstStyle/>
          <a:p>
            <a:pPr algn="ctr"/>
            <a:r>
              <a:rPr lang="en-US" b="1" dirty="0"/>
              <a:t>Hazards -- Poor Maintenance of Sidewalks</a:t>
            </a:r>
            <a:br>
              <a:rPr lang="en-US" b="1" dirty="0"/>
            </a:br>
            <a:endParaRPr lang="en-US" dirty="0"/>
          </a:p>
        </p:txBody>
      </p:sp>
      <p:sp>
        <p:nvSpPr>
          <p:cNvPr id="3" name="Content Placeholder 2"/>
          <p:cNvSpPr>
            <a:spLocks noGrp="1"/>
          </p:cNvSpPr>
          <p:nvPr>
            <p:ph sz="half" idx="1"/>
          </p:nvPr>
        </p:nvSpPr>
        <p:spPr>
          <a:xfrm>
            <a:off x="838199" y="1604682"/>
            <a:ext cx="7391401" cy="4572281"/>
          </a:xfrm>
        </p:spPr>
        <p:txBody>
          <a:bodyPr>
            <a:normAutofit fontScale="92500" lnSpcReduction="10000"/>
          </a:bodyPr>
          <a:lstStyle/>
          <a:p>
            <a:r>
              <a:rPr lang="en-US" dirty="0"/>
              <a:t>Cost of repairing sidewalks challenges budgetary constraints</a:t>
            </a:r>
          </a:p>
          <a:p>
            <a:r>
              <a:rPr lang="en-US" dirty="0"/>
              <a:t>NOT repairing sidewalks makes pedestrian travel difficult, especially for persons with disabilities</a:t>
            </a:r>
          </a:p>
          <a:p>
            <a:endParaRPr lang="en-US" dirty="0"/>
          </a:p>
          <a:p>
            <a:pPr marL="0" indent="0" algn="ctr">
              <a:buNone/>
            </a:pPr>
            <a:r>
              <a:rPr lang="en-US" sz="3900" i="1" dirty="0"/>
              <a:t>What are some potential solutions?</a:t>
            </a:r>
          </a:p>
          <a:p>
            <a:pPr lvl="0"/>
            <a:endParaRPr lang="en-US" dirty="0"/>
          </a:p>
          <a:p>
            <a:pPr lvl="0"/>
            <a:endParaRPr lang="en-US" dirty="0"/>
          </a:p>
          <a:p>
            <a:pPr lvl="0"/>
            <a:endParaRPr lang="en-US" dirty="0"/>
          </a:p>
          <a:p>
            <a:pPr marL="0" lvl="0" indent="0" algn="r">
              <a:buNone/>
            </a:pPr>
            <a:endParaRPr lang="en-US" sz="2000" dirty="0"/>
          </a:p>
          <a:p>
            <a:pPr marL="0" lvl="0" indent="0" algn="r">
              <a:buNone/>
            </a:pPr>
            <a:r>
              <a:rPr lang="en-US" sz="2000" dirty="0"/>
              <a:t>29</a:t>
            </a:r>
            <a:r>
              <a:rPr lang="en-US" sz="2000" baseline="30000" dirty="0"/>
              <a:t>th</a:t>
            </a:r>
            <a:r>
              <a:rPr lang="en-US" sz="2000" dirty="0"/>
              <a:t> street East of Central, also a temporary bus stop</a:t>
            </a:r>
          </a:p>
          <a:p>
            <a:pPr marL="0" lvl="0" indent="0">
              <a:buNone/>
            </a:pPr>
            <a:endParaRPr lang="en-US" dirty="0"/>
          </a:p>
          <a:p>
            <a:pPr lvl="1"/>
            <a:endParaRPr lang="en-US" dirty="0"/>
          </a:p>
        </p:txBody>
      </p:sp>
      <p:pic>
        <p:nvPicPr>
          <p:cNvPr id="4" name="Picture 3"/>
          <p:cNvPicPr>
            <a:picLocks noChangeAspect="1"/>
          </p:cNvPicPr>
          <p:nvPr/>
        </p:nvPicPr>
        <p:blipFill>
          <a:blip r:embed="rId3"/>
          <a:stretch>
            <a:fillRect/>
          </a:stretch>
        </p:blipFill>
        <p:spPr>
          <a:xfrm>
            <a:off x="8498596" y="1466947"/>
            <a:ext cx="2855204" cy="4981269"/>
          </a:xfrm>
          <a:prstGeom prst="rect">
            <a:avLst/>
          </a:prstGeom>
        </p:spPr>
      </p:pic>
    </p:spTree>
    <p:extLst>
      <p:ext uri="{BB962C8B-B14F-4D97-AF65-F5344CB8AC3E}">
        <p14:creationId xmlns:p14="http://schemas.microsoft.com/office/powerpoint/2010/main" val="99913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94" y="630170"/>
            <a:ext cx="10515600" cy="839095"/>
          </a:xfrm>
        </p:spPr>
        <p:txBody>
          <a:bodyPr/>
          <a:lstStyle/>
          <a:p>
            <a:pPr algn="r"/>
            <a:r>
              <a:rPr lang="en-US" b="1" dirty="0"/>
              <a:t>Recommendations: Community Involvement</a:t>
            </a:r>
            <a:endParaRPr lang="en-US" dirty="0"/>
          </a:p>
        </p:txBody>
      </p:sp>
      <p:sp>
        <p:nvSpPr>
          <p:cNvPr id="3" name="Content Placeholder 2"/>
          <p:cNvSpPr>
            <a:spLocks noGrp="1"/>
          </p:cNvSpPr>
          <p:nvPr>
            <p:ph idx="1"/>
          </p:nvPr>
        </p:nvSpPr>
        <p:spPr/>
        <p:txBody>
          <a:bodyPr>
            <a:normAutofit/>
          </a:bodyPr>
          <a:lstStyle/>
          <a:p>
            <a:pPr lvl="0"/>
            <a:r>
              <a:rPr lang="en-US" dirty="0"/>
              <a:t>Contact the local chapter and state affiliate of consumer advocacy groups (ACB, NFB, Lighthouse)</a:t>
            </a:r>
          </a:p>
          <a:p>
            <a:pPr lvl="0"/>
            <a:r>
              <a:rPr lang="en-US" dirty="0"/>
              <a:t>Ask for invitation to local chapter meetings to hear concerns</a:t>
            </a:r>
          </a:p>
          <a:p>
            <a:pPr lvl="0"/>
            <a:r>
              <a:rPr lang="en-US" dirty="0"/>
              <a:t>Attend short-term adjustment-to-blindness training to learn how blind people live every day lives</a:t>
            </a:r>
          </a:p>
          <a:p>
            <a:pPr lvl="0"/>
            <a:r>
              <a:rPr lang="en-US" dirty="0"/>
              <a:t>Seat blind advocates on committees to improve accommodations and avoid potential complaints in matters of public services </a:t>
            </a:r>
          </a:p>
          <a:p>
            <a:pPr lvl="0"/>
            <a:r>
              <a:rPr lang="en-US" dirty="0"/>
              <a:t>Connect with orientation and mobility professionals</a:t>
            </a:r>
          </a:p>
          <a:p>
            <a:pPr lvl="0"/>
            <a:r>
              <a:rPr lang="en-US" dirty="0"/>
              <a:t>Distribute announcements of concern on </a:t>
            </a:r>
            <a:r>
              <a:rPr lang="en-US" i="1" dirty="0"/>
              <a:t>NFB </a:t>
            </a:r>
            <a:r>
              <a:rPr lang="en-US" i="1" dirty="0" err="1"/>
              <a:t>NewsLine</a:t>
            </a:r>
            <a:endParaRPr lang="en-US" i="1" dirty="0"/>
          </a:p>
          <a:p>
            <a:endParaRPr lang="en-US" dirty="0"/>
          </a:p>
        </p:txBody>
      </p:sp>
    </p:spTree>
    <p:extLst>
      <p:ext uri="{BB962C8B-B14F-4D97-AF65-F5344CB8AC3E}">
        <p14:creationId xmlns:p14="http://schemas.microsoft.com/office/powerpoint/2010/main" val="37491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38621"/>
            <a:ext cx="10515600" cy="1325563"/>
          </a:xfrm>
        </p:spPr>
        <p:txBody>
          <a:bodyPr/>
          <a:lstStyle/>
          <a:p>
            <a:pPr algn="ctr"/>
            <a:r>
              <a:rPr lang="en-US" b="1" dirty="0"/>
              <a:t>Contact Info – Consumer Advocacy Groups</a:t>
            </a:r>
            <a:endParaRPr lang="en-US" dirty="0"/>
          </a:p>
        </p:txBody>
      </p:sp>
      <p:sp>
        <p:nvSpPr>
          <p:cNvPr id="3" name="Content Placeholder 2"/>
          <p:cNvSpPr>
            <a:spLocks noGrp="1"/>
          </p:cNvSpPr>
          <p:nvPr>
            <p:ph sz="half" idx="1"/>
          </p:nvPr>
        </p:nvSpPr>
        <p:spPr>
          <a:ln>
            <a:solidFill>
              <a:schemeClr val="tx1"/>
            </a:solidFill>
          </a:ln>
        </p:spPr>
        <p:txBody>
          <a:bodyPr>
            <a:normAutofit/>
          </a:bodyPr>
          <a:lstStyle/>
          <a:p>
            <a:pPr marL="0" indent="0">
              <a:buNone/>
            </a:pPr>
            <a:r>
              <a:rPr lang="en-US" b="1" dirty="0"/>
              <a:t>ACB of Indiana</a:t>
            </a:r>
          </a:p>
          <a:p>
            <a:pPr marL="0" indent="0">
              <a:buNone/>
            </a:pPr>
            <a:r>
              <a:rPr lang="en-US" dirty="0"/>
              <a:t>Lynn Powers, President</a:t>
            </a:r>
          </a:p>
          <a:p>
            <a:pPr marL="0" indent="0">
              <a:buNone/>
            </a:pPr>
            <a:r>
              <a:rPr lang="en-US" dirty="0"/>
              <a:t>Indianapolis, IN</a:t>
            </a:r>
          </a:p>
          <a:p>
            <a:pPr marL="0" indent="0">
              <a:buNone/>
            </a:pPr>
            <a:r>
              <a:rPr lang="en-US" dirty="0"/>
              <a:t>317-368-3765</a:t>
            </a:r>
          </a:p>
          <a:p>
            <a:pPr marL="0" indent="0">
              <a:buNone/>
            </a:pPr>
            <a:r>
              <a:rPr lang="en-US" u="sng" dirty="0">
                <a:hlinkClick r:id="rId3"/>
              </a:rPr>
              <a:t>powlynn@gmail.com</a:t>
            </a:r>
            <a:endParaRPr lang="en-US" dirty="0"/>
          </a:p>
          <a:p>
            <a:pPr marL="0" indent="0">
              <a:buNone/>
            </a:pPr>
            <a:r>
              <a:rPr lang="en-US" dirty="0"/>
              <a:t>Website: </a:t>
            </a:r>
            <a:r>
              <a:rPr lang="en-US" u="sng" dirty="0">
                <a:hlinkClick r:id="rId4"/>
              </a:rPr>
              <a:t>http://www.acb-indiana.org/3/gallery.htm</a:t>
            </a:r>
            <a:endParaRPr lang="en-US" dirty="0"/>
          </a:p>
          <a:p>
            <a:pPr marL="0" indent="0">
              <a:buNone/>
            </a:pPr>
            <a:r>
              <a:rPr lang="en-US" dirty="0"/>
              <a:t> </a:t>
            </a:r>
          </a:p>
          <a:p>
            <a:endParaRPr lang="en-US" dirty="0"/>
          </a:p>
        </p:txBody>
      </p:sp>
      <p:sp>
        <p:nvSpPr>
          <p:cNvPr id="4" name="Content Placeholder 3"/>
          <p:cNvSpPr>
            <a:spLocks noGrp="1"/>
          </p:cNvSpPr>
          <p:nvPr>
            <p:ph sz="half" idx="2"/>
          </p:nvPr>
        </p:nvSpPr>
        <p:spPr>
          <a:ln>
            <a:solidFill>
              <a:schemeClr val="tx1"/>
            </a:solidFill>
          </a:ln>
        </p:spPr>
        <p:txBody>
          <a:bodyPr>
            <a:normAutofit/>
          </a:bodyPr>
          <a:lstStyle/>
          <a:p>
            <a:pPr marL="0" indent="0">
              <a:buNone/>
            </a:pPr>
            <a:r>
              <a:rPr lang="en-US" b="1" dirty="0"/>
              <a:t>NFB of Indiana</a:t>
            </a:r>
          </a:p>
          <a:p>
            <a:pPr marL="0" indent="0">
              <a:buNone/>
            </a:pPr>
            <a:r>
              <a:rPr lang="en-US" dirty="0"/>
              <a:t>Ron Brown, President</a:t>
            </a:r>
          </a:p>
          <a:p>
            <a:pPr marL="0" indent="0">
              <a:buNone/>
            </a:pPr>
            <a:r>
              <a:rPr lang="en-US" dirty="0"/>
              <a:t>6010 </a:t>
            </a:r>
            <a:r>
              <a:rPr lang="en-US" dirty="0" err="1"/>
              <a:t>Winnpeny</a:t>
            </a:r>
            <a:r>
              <a:rPr lang="en-US" dirty="0"/>
              <a:t> Lane</a:t>
            </a:r>
          </a:p>
          <a:p>
            <a:pPr marL="0" indent="0">
              <a:buNone/>
            </a:pPr>
            <a:r>
              <a:rPr lang="en-US" dirty="0"/>
              <a:t>Indianapolis, Indiana 46220-5253</a:t>
            </a:r>
          </a:p>
          <a:p>
            <a:pPr marL="0" indent="0">
              <a:buNone/>
            </a:pPr>
            <a:r>
              <a:rPr lang="en-US" dirty="0"/>
              <a:t>317-205-9226</a:t>
            </a:r>
          </a:p>
          <a:p>
            <a:pPr marL="0" indent="0">
              <a:buNone/>
            </a:pPr>
            <a:r>
              <a:rPr lang="en-US" dirty="0"/>
              <a:t>Email: </a:t>
            </a:r>
            <a:r>
              <a:rPr lang="en-US" u="sng" dirty="0">
                <a:hlinkClick r:id="rId5"/>
              </a:rPr>
              <a:t>rb15@iquest.net</a:t>
            </a:r>
            <a:endParaRPr lang="en-US" dirty="0"/>
          </a:p>
          <a:p>
            <a:pPr marL="0" indent="0">
              <a:buNone/>
            </a:pPr>
            <a:r>
              <a:rPr lang="en-US" dirty="0"/>
              <a:t>Website: </a:t>
            </a:r>
            <a:r>
              <a:rPr lang="en-US" u="sng" dirty="0">
                <a:hlinkClick r:id="rId6"/>
              </a:rPr>
              <a:t>http://www.nfb-in.org</a:t>
            </a:r>
            <a:endParaRPr lang="en-US" dirty="0"/>
          </a:p>
          <a:p>
            <a:pPr marL="0" indent="0">
              <a:buNone/>
            </a:pPr>
            <a:endParaRPr lang="en-US" dirty="0"/>
          </a:p>
        </p:txBody>
      </p:sp>
    </p:spTree>
    <p:extLst>
      <p:ext uri="{BB962C8B-B14F-4D97-AF65-F5344CB8AC3E}">
        <p14:creationId xmlns:p14="http://schemas.microsoft.com/office/powerpoint/2010/main" val="19244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16913"/>
            <a:ext cx="10515600" cy="1325563"/>
          </a:xfrm>
        </p:spPr>
        <p:txBody>
          <a:bodyPr/>
          <a:lstStyle/>
          <a:p>
            <a:pPr algn="ctr"/>
            <a:r>
              <a:rPr lang="en-US" b="1" dirty="0"/>
              <a:t>Contact Info -- Rehabilitation Training Centers</a:t>
            </a:r>
            <a:br>
              <a:rPr lang="en-US" b="1" dirty="0"/>
            </a:br>
            <a:endParaRPr lang="en-US" dirty="0"/>
          </a:p>
        </p:txBody>
      </p:sp>
      <p:sp>
        <p:nvSpPr>
          <p:cNvPr id="3" name="Content Placeholder 2"/>
          <p:cNvSpPr>
            <a:spLocks noGrp="1"/>
          </p:cNvSpPr>
          <p:nvPr>
            <p:ph sz="half" idx="1"/>
          </p:nvPr>
        </p:nvSpPr>
        <p:spPr>
          <a:ln>
            <a:solidFill>
              <a:schemeClr val="tx1"/>
            </a:solidFill>
          </a:ln>
        </p:spPr>
        <p:txBody>
          <a:bodyPr>
            <a:normAutofit fontScale="85000" lnSpcReduction="10000"/>
          </a:bodyPr>
          <a:lstStyle/>
          <a:p>
            <a:pPr marL="0" indent="0">
              <a:buNone/>
            </a:pPr>
            <a:r>
              <a:rPr lang="en-US" dirty="0"/>
              <a:t>BLIND, Incorporated (Blindness: Learning in New Dimensions, Incorporated)</a:t>
            </a:r>
          </a:p>
          <a:p>
            <a:pPr marL="0" indent="0">
              <a:buNone/>
            </a:pPr>
            <a:r>
              <a:rPr lang="en-US" dirty="0"/>
              <a:t>Dan Wenzel, Executive Director</a:t>
            </a:r>
          </a:p>
          <a:p>
            <a:pPr marL="0" indent="0">
              <a:buNone/>
            </a:pPr>
            <a:r>
              <a:rPr lang="en-US" dirty="0"/>
              <a:t>100 East 22nd Street South</a:t>
            </a:r>
          </a:p>
          <a:p>
            <a:pPr marL="0" indent="0">
              <a:buNone/>
            </a:pPr>
            <a:r>
              <a:rPr lang="en-US" dirty="0"/>
              <a:t>Minneapolis, Minnesota 55404</a:t>
            </a:r>
          </a:p>
          <a:p>
            <a:pPr marL="0" indent="0">
              <a:buNone/>
            </a:pPr>
            <a:r>
              <a:rPr lang="en-US" dirty="0"/>
              <a:t>Phone: 612-872-0100</a:t>
            </a:r>
          </a:p>
          <a:p>
            <a:pPr marL="0" indent="0">
              <a:buNone/>
            </a:pPr>
            <a:r>
              <a:rPr lang="en-US" dirty="0"/>
              <a:t>Toll Free: 800-597-9558</a:t>
            </a:r>
          </a:p>
          <a:p>
            <a:pPr marL="0" indent="0">
              <a:buNone/>
            </a:pPr>
            <a:r>
              <a:rPr lang="en-US" dirty="0"/>
              <a:t>Fax: 612-872-9358</a:t>
            </a:r>
          </a:p>
          <a:p>
            <a:pPr marL="0" indent="0">
              <a:buNone/>
            </a:pPr>
            <a:r>
              <a:rPr lang="en-US" dirty="0"/>
              <a:t>Email: info@blindinc.org</a:t>
            </a:r>
          </a:p>
          <a:p>
            <a:pPr marL="0" indent="0">
              <a:buNone/>
            </a:pPr>
            <a:r>
              <a:rPr lang="en-US" dirty="0"/>
              <a:t>Website: http://www.blindinc.org/	</a:t>
            </a:r>
          </a:p>
          <a:p>
            <a:endParaRPr lang="en-US" dirty="0"/>
          </a:p>
        </p:txBody>
      </p:sp>
      <p:sp>
        <p:nvSpPr>
          <p:cNvPr id="4" name="Content Placeholder 3"/>
          <p:cNvSpPr>
            <a:spLocks noGrp="1"/>
          </p:cNvSpPr>
          <p:nvPr>
            <p:ph sz="half" idx="2"/>
          </p:nvPr>
        </p:nvSpPr>
        <p:spPr>
          <a:ln>
            <a:solidFill>
              <a:schemeClr val="tx1"/>
            </a:solidFill>
          </a:ln>
        </p:spPr>
        <p:txBody>
          <a:bodyPr>
            <a:normAutofit/>
          </a:bodyPr>
          <a:lstStyle/>
          <a:p>
            <a:pPr marL="0" indent="0">
              <a:buNone/>
            </a:pPr>
            <a:r>
              <a:rPr lang="en-US" dirty="0" err="1"/>
              <a:t>Bosma</a:t>
            </a:r>
            <a:r>
              <a:rPr lang="en-US" dirty="0"/>
              <a:t> Enterprises</a:t>
            </a:r>
          </a:p>
          <a:p>
            <a:pPr marL="0" indent="0">
              <a:buNone/>
            </a:pPr>
            <a:r>
              <a:rPr lang="en-US" dirty="0"/>
              <a:t>6270 Corporate Drive</a:t>
            </a:r>
          </a:p>
          <a:p>
            <a:pPr marL="0" indent="0">
              <a:buNone/>
            </a:pPr>
            <a:r>
              <a:rPr lang="en-US" dirty="0"/>
              <a:t>Indianapolis, Indiana 46278</a:t>
            </a:r>
          </a:p>
          <a:p>
            <a:pPr marL="0" indent="0">
              <a:buNone/>
            </a:pPr>
            <a:r>
              <a:rPr lang="en-US" dirty="0"/>
              <a:t>317-684-0600 (local) </a:t>
            </a:r>
          </a:p>
          <a:p>
            <a:pPr marL="0" indent="0">
              <a:buNone/>
            </a:pPr>
            <a:r>
              <a:rPr lang="en-US" dirty="0"/>
              <a:t>866-602-6762 (toll free)</a:t>
            </a:r>
          </a:p>
          <a:p>
            <a:endParaRPr lang="en-US" dirty="0"/>
          </a:p>
        </p:txBody>
      </p:sp>
    </p:spTree>
    <p:extLst>
      <p:ext uri="{BB962C8B-B14F-4D97-AF65-F5344CB8AC3E}">
        <p14:creationId xmlns:p14="http://schemas.microsoft.com/office/powerpoint/2010/main" val="182351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Personal Bio</a:t>
            </a:r>
          </a:p>
        </p:txBody>
      </p:sp>
      <p:sp>
        <p:nvSpPr>
          <p:cNvPr id="3" name="Content Placeholder 2"/>
          <p:cNvSpPr>
            <a:spLocks noGrp="1"/>
          </p:cNvSpPr>
          <p:nvPr>
            <p:ph idx="1"/>
          </p:nvPr>
        </p:nvSpPr>
        <p:spPr>
          <a:xfrm>
            <a:off x="838200" y="1825625"/>
            <a:ext cx="10515600" cy="4351338"/>
          </a:xfrm>
        </p:spPr>
        <p:txBody>
          <a:bodyPr>
            <a:normAutofit fontScale="92500"/>
          </a:bodyPr>
          <a:lstStyle/>
          <a:p>
            <a:pPr marL="0" indent="0">
              <a:buNone/>
            </a:pPr>
            <a:r>
              <a:rPr lang="en-US" dirty="0"/>
              <a:t>Christopher Meyer is a senior Public Affairs student at the IU School of Public and Environmental Affairs (SPEA) in Indianapolis. He pursues high academic achievement and conducts graduate research with the Human-Computer Interactions team at IUPUI’s School of Informatics and Computing. His focus area centers on innovating new ways that smart technologies can enhance the lives of the blind and visually impaired. </a:t>
            </a:r>
          </a:p>
          <a:p>
            <a:pPr marL="0" indent="0">
              <a:buNone/>
            </a:pPr>
            <a:r>
              <a:rPr lang="en-US" dirty="0"/>
              <a:t> </a:t>
            </a:r>
          </a:p>
          <a:p>
            <a:pPr marL="0" indent="0">
              <a:buNone/>
            </a:pPr>
            <a:r>
              <a:rPr lang="en-US" dirty="0"/>
              <a:t>Christopher is passionate about empowering blind and visually impaired people like himself to become more mobile and independent. He uses 3-dimensional printing to design and build custom tactile aids to be used by the blind and visually impaired to confidently navigate public spaces. </a:t>
            </a:r>
          </a:p>
          <a:p>
            <a:endParaRPr lang="en-US" dirty="0"/>
          </a:p>
        </p:txBody>
      </p:sp>
    </p:spTree>
    <p:extLst>
      <p:ext uri="{BB962C8B-B14F-4D97-AF65-F5344CB8AC3E}">
        <p14:creationId xmlns:p14="http://schemas.microsoft.com/office/powerpoint/2010/main" val="53434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51873"/>
            <a:ext cx="10515600" cy="1325563"/>
          </a:xfrm>
        </p:spPr>
        <p:txBody>
          <a:bodyPr/>
          <a:lstStyle/>
          <a:p>
            <a:r>
              <a:rPr lang="en-US" b="1" dirty="0"/>
              <a:t>Interesting Facts </a:t>
            </a:r>
            <a:endParaRPr lang="en-US" dirty="0"/>
          </a:p>
        </p:txBody>
      </p:sp>
      <p:sp>
        <p:nvSpPr>
          <p:cNvPr id="3" name="Content Placeholder 2"/>
          <p:cNvSpPr>
            <a:spLocks noGrp="1"/>
          </p:cNvSpPr>
          <p:nvPr>
            <p:ph idx="1"/>
          </p:nvPr>
        </p:nvSpPr>
        <p:spPr/>
        <p:txBody>
          <a:bodyPr/>
          <a:lstStyle/>
          <a:p>
            <a:pPr lvl="0"/>
            <a:r>
              <a:rPr lang="en-US" dirty="0"/>
              <a:t>Early childhood outside of the United States and a one-year Fellowship abroad</a:t>
            </a:r>
          </a:p>
          <a:p>
            <a:pPr lvl="0"/>
            <a:r>
              <a:rPr lang="en-US" dirty="0"/>
              <a:t>German fluency and tri-citizenship</a:t>
            </a:r>
          </a:p>
          <a:p>
            <a:pPr lvl="0"/>
            <a:r>
              <a:rPr lang="en-US" dirty="0"/>
              <a:t>Avid runner, swimmer, and traveler</a:t>
            </a:r>
          </a:p>
          <a:p>
            <a:pPr lvl="0"/>
            <a:r>
              <a:rPr lang="en-US" dirty="0"/>
              <a:t>Constant crave of Indian Food</a:t>
            </a:r>
          </a:p>
          <a:p>
            <a:pPr lvl="0"/>
            <a:r>
              <a:rPr lang="en-US" dirty="0"/>
              <a:t>… And legally blind since birth</a:t>
            </a:r>
          </a:p>
        </p:txBody>
      </p:sp>
    </p:spTree>
    <p:extLst>
      <p:ext uri="{BB962C8B-B14F-4D97-AF65-F5344CB8AC3E}">
        <p14:creationId xmlns:p14="http://schemas.microsoft.com/office/powerpoint/2010/main" val="327901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3113" y="560182"/>
            <a:ext cx="3616680" cy="269985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64" y="1975659"/>
            <a:ext cx="5398096" cy="339147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372" y="3260037"/>
            <a:ext cx="4380401" cy="2900128"/>
          </a:xfrm>
          <a:prstGeom prst="rect">
            <a:avLst/>
          </a:prstGeom>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3725" y="558756"/>
            <a:ext cx="2235194" cy="3310881"/>
          </a:xfrm>
          <a:prstGeom prst="rect">
            <a:avLst/>
          </a:prstGeom>
        </p:spPr>
      </p:pic>
    </p:spTree>
    <p:extLst>
      <p:ext uri="{BB962C8B-B14F-4D97-AF65-F5344CB8AC3E}">
        <p14:creationId xmlns:p14="http://schemas.microsoft.com/office/powerpoint/2010/main" val="182915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1304" y="5049080"/>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49" y="2797117"/>
            <a:ext cx="2557962" cy="34106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253" y="424068"/>
            <a:ext cx="4020888" cy="5955941"/>
          </a:xfrm>
          <a:prstGeom prst="rect">
            <a:avLst/>
          </a:prstGeom>
        </p:spPr>
      </p:pic>
      <p:pic>
        <p:nvPicPr>
          <p:cNvPr id="10"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77" y="423798"/>
            <a:ext cx="3560384" cy="237358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965" y="1623506"/>
            <a:ext cx="4474994" cy="2983329"/>
          </a:xfrm>
          <a:prstGeom prst="rect">
            <a:avLst/>
          </a:prstGeom>
        </p:spPr>
      </p:pic>
    </p:spTree>
    <p:extLst>
      <p:ext uri="{BB962C8B-B14F-4D97-AF65-F5344CB8AC3E}">
        <p14:creationId xmlns:p14="http://schemas.microsoft.com/office/powerpoint/2010/main" val="69896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1304" y="495631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01" y="427382"/>
            <a:ext cx="6395832" cy="42638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8478" y="3966018"/>
            <a:ext cx="3760913" cy="23383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921" y="427382"/>
            <a:ext cx="3021495" cy="2266121"/>
          </a:xfrm>
          <a:prstGeom prst="rect">
            <a:avLst/>
          </a:prstGeom>
        </p:spPr>
      </p:pic>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051086" y="1988269"/>
            <a:ext cx="2966624" cy="1977749"/>
          </a:xfrm>
        </p:spPr>
      </p:pic>
    </p:spTree>
    <p:extLst>
      <p:ext uri="{BB962C8B-B14F-4D97-AF65-F5344CB8AC3E}">
        <p14:creationId xmlns:p14="http://schemas.microsoft.com/office/powerpoint/2010/main" val="7377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1304" y="5088832"/>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230" y="389326"/>
            <a:ext cx="4441092" cy="59584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93" y="389326"/>
            <a:ext cx="6303479" cy="254258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78" y="2931908"/>
            <a:ext cx="3282007" cy="30448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1990" y="2812636"/>
            <a:ext cx="3301875" cy="2201250"/>
          </a:xfrm>
          <a:prstGeom prst="rect">
            <a:avLst/>
          </a:prstGeom>
        </p:spPr>
      </p:pic>
    </p:spTree>
    <p:extLst>
      <p:ext uri="{BB962C8B-B14F-4D97-AF65-F5344CB8AC3E}">
        <p14:creationId xmlns:p14="http://schemas.microsoft.com/office/powerpoint/2010/main" val="111719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221964"/>
          </a:xfrm>
        </p:spPr>
        <p:txBody>
          <a:bodyPr>
            <a:normAutofit/>
          </a:bodyPr>
          <a:lstStyle/>
          <a:p>
            <a:pPr algn="ctr"/>
            <a:r>
              <a:rPr lang="en-US" sz="3700" b="1" dirty="0"/>
              <a:t>Talking Blindness: Different Terms, Different Sensibilities</a:t>
            </a:r>
            <a:endParaRPr lang="en-US" sz="3700" dirty="0"/>
          </a:p>
        </p:txBody>
      </p:sp>
      <p:sp>
        <p:nvSpPr>
          <p:cNvPr id="3" name="Content Placeholder 2"/>
          <p:cNvSpPr>
            <a:spLocks noGrp="1"/>
          </p:cNvSpPr>
          <p:nvPr>
            <p:ph idx="1"/>
          </p:nvPr>
        </p:nvSpPr>
        <p:spPr>
          <a:xfrm>
            <a:off x="838200" y="1587089"/>
            <a:ext cx="10515600" cy="2627799"/>
          </a:xfrm>
        </p:spPr>
        <p:txBody>
          <a:bodyPr>
            <a:normAutofit lnSpcReduction="10000"/>
          </a:bodyPr>
          <a:lstStyle/>
          <a:p>
            <a:pPr marL="0" indent="0" algn="ctr">
              <a:buNone/>
            </a:pPr>
            <a:r>
              <a:rPr lang="en-US" sz="3200" b="1" i="1" dirty="0"/>
              <a:t>Say-What! Blind? V.I.? Low Vision?... “</a:t>
            </a:r>
            <a:r>
              <a:rPr lang="en-US" sz="3200" b="1" i="1" dirty="0" err="1"/>
              <a:t>Ocularly</a:t>
            </a:r>
            <a:r>
              <a:rPr lang="en-US" sz="3200" b="1" i="1" dirty="0"/>
              <a:t> occluded”?</a:t>
            </a:r>
          </a:p>
          <a:p>
            <a:pPr marL="0" indent="0">
              <a:buNone/>
            </a:pPr>
            <a:r>
              <a:rPr lang="en-US" dirty="0"/>
              <a:t>What blindness means to me: accepting, adapting, accommodating, aspiring</a:t>
            </a:r>
          </a:p>
          <a:p>
            <a:pPr marL="0" indent="0">
              <a:buNone/>
            </a:pPr>
            <a:r>
              <a:rPr lang="en-US" dirty="0"/>
              <a:t>Being blind does not mean a person cannot navigate the world independently. Barriers that disconnect the blind from every day life should be reduced, and remove the concept of limited abilities. </a:t>
            </a:r>
          </a:p>
        </p:txBody>
      </p:sp>
      <p:sp>
        <p:nvSpPr>
          <p:cNvPr id="7" name="Rectangle 6"/>
          <p:cNvSpPr/>
          <p:nvPr/>
        </p:nvSpPr>
        <p:spPr>
          <a:xfrm>
            <a:off x="344555" y="4145057"/>
            <a:ext cx="11476383" cy="6315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90600" y="4069115"/>
            <a:ext cx="10515600" cy="832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Broadening the Horizon of Blindness</a:t>
            </a:r>
            <a:endParaRPr lang="en-US" sz="3700" dirty="0"/>
          </a:p>
        </p:txBody>
      </p:sp>
      <p:sp>
        <p:nvSpPr>
          <p:cNvPr id="6" name="Content Placeholder 2"/>
          <p:cNvSpPr txBox="1">
            <a:spLocks/>
          </p:cNvSpPr>
          <p:nvPr/>
        </p:nvSpPr>
        <p:spPr>
          <a:xfrm>
            <a:off x="838200" y="4941098"/>
            <a:ext cx="10515600" cy="1427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gn="ctr">
              <a:buNone/>
            </a:pPr>
            <a:r>
              <a:rPr lang="en-US" sz="3200" b="1" i="1" dirty="0"/>
              <a:t>Through public awareness, technology and training</a:t>
            </a:r>
          </a:p>
          <a:p>
            <a:pPr marL="0" indent="0">
              <a:buNone/>
            </a:pPr>
            <a:r>
              <a:rPr lang="en-US" dirty="0"/>
              <a:t>Different Philosophies in Blind Schools, Employment Rehabilitation</a:t>
            </a:r>
          </a:p>
          <a:p>
            <a:endParaRPr lang="en-US" dirty="0"/>
          </a:p>
        </p:txBody>
      </p:sp>
    </p:spTree>
    <p:extLst>
      <p:ext uri="{BB962C8B-B14F-4D97-AF65-F5344CB8AC3E}">
        <p14:creationId xmlns:p14="http://schemas.microsoft.com/office/powerpoint/2010/main" val="326318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304" y="251791"/>
            <a:ext cx="11489635" cy="6281532"/>
          </a:xfrm>
          <a:prstGeom prst="rect">
            <a:avLst/>
          </a:prstGeom>
          <a:solidFill>
            <a:srgbClr val="FFFE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1304" y="543337"/>
            <a:ext cx="11476383" cy="8348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77158"/>
            <a:ext cx="10515600" cy="1325563"/>
          </a:xfrm>
        </p:spPr>
        <p:txBody>
          <a:bodyPr>
            <a:normAutofit fontScale="90000"/>
          </a:bodyPr>
          <a:lstStyle/>
          <a:p>
            <a:pPr algn="ctr"/>
            <a:r>
              <a:rPr lang="en-US" b="1" dirty="0"/>
              <a:t>Non-Audible, On-Demand Pedestrian Crossings </a:t>
            </a:r>
            <a:br>
              <a:rPr lang="en-US" b="1" dirty="0"/>
            </a:br>
            <a:endParaRPr lang="en-US" dirty="0"/>
          </a:p>
        </p:txBody>
      </p:sp>
      <p:sp>
        <p:nvSpPr>
          <p:cNvPr id="3" name="Content Placeholder 2"/>
          <p:cNvSpPr>
            <a:spLocks noGrp="1"/>
          </p:cNvSpPr>
          <p:nvPr>
            <p:ph sz="half" idx="1"/>
          </p:nvPr>
        </p:nvSpPr>
        <p:spPr/>
        <p:txBody>
          <a:bodyPr/>
          <a:lstStyle/>
          <a:p>
            <a:pPr lvl="0"/>
            <a:r>
              <a:rPr lang="en-US" dirty="0"/>
              <a:t>Push buttons not audible, yet pedestrian cycle only on-demand</a:t>
            </a:r>
          </a:p>
          <a:p>
            <a:pPr lvl="0"/>
            <a:r>
              <a:rPr lang="en-US" dirty="0"/>
              <a:t>How to know you have to push a button?</a:t>
            </a:r>
          </a:p>
          <a:p>
            <a:pPr lvl="0"/>
            <a:r>
              <a:rPr lang="en-US" dirty="0"/>
              <a:t>Where are other pedestrians?</a:t>
            </a:r>
          </a:p>
          <a:p>
            <a:pPr lvl="0"/>
            <a:r>
              <a:rPr lang="en-US" dirty="0"/>
              <a:t>Eight lane span of roadway</a:t>
            </a:r>
          </a:p>
          <a:p>
            <a:pPr marL="0" indent="0">
              <a:buNone/>
            </a:pPr>
            <a:r>
              <a:rPr lang="en-US" dirty="0"/>
              <a:t>          </a:t>
            </a:r>
          </a:p>
          <a:p>
            <a:pPr marL="0" indent="0" algn="r">
              <a:buNone/>
            </a:pPr>
            <a:r>
              <a:rPr lang="en-US" sz="2000" dirty="0"/>
              <a:t>38</a:t>
            </a:r>
            <a:r>
              <a:rPr lang="en-US" sz="2000" baseline="30000" dirty="0"/>
              <a:t>th</a:t>
            </a:r>
            <a:r>
              <a:rPr lang="en-US" sz="2000" dirty="0"/>
              <a:t> &amp; Private Drive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515035"/>
            <a:ext cx="5472953" cy="4661928"/>
          </a:xfrm>
          <a:prstGeom prst="rect">
            <a:avLst/>
          </a:prstGeom>
        </p:spPr>
      </p:pic>
    </p:spTree>
    <p:extLst>
      <p:ext uri="{BB962C8B-B14F-4D97-AF65-F5344CB8AC3E}">
        <p14:creationId xmlns:p14="http://schemas.microsoft.com/office/powerpoint/2010/main" val="1483196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593</Words>
  <Application>Microsoft Office PowerPoint</Application>
  <PresentationFormat>Widescreen</PresentationFormat>
  <Paragraphs>100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An Experiential “Look” at Streets and Spaces: ADA from a Blind Pedestrian’s Perspective </vt:lpstr>
      <vt:lpstr>Personal Bio</vt:lpstr>
      <vt:lpstr>Interesting Facts </vt:lpstr>
      <vt:lpstr>PowerPoint Presentation</vt:lpstr>
      <vt:lpstr>PowerPoint Presentation</vt:lpstr>
      <vt:lpstr>PowerPoint Presentation</vt:lpstr>
      <vt:lpstr>PowerPoint Presentation</vt:lpstr>
      <vt:lpstr>Talking Blindness: Different Terms, Different Sensibilities</vt:lpstr>
      <vt:lpstr>Non-Audible, On-Demand Pedestrian Crossings  </vt:lpstr>
      <vt:lpstr>Non-Audible, On-Demand Pedestrian Crossings  </vt:lpstr>
      <vt:lpstr>(NO) WARNING! Construction Zones Ahead  </vt:lpstr>
      <vt:lpstr>Hazards -- Poor Maintenance of Sidewalks </vt:lpstr>
      <vt:lpstr>Recommendations: Community Involvement</vt:lpstr>
      <vt:lpstr>Contact Info – Consumer Advocacy Groups</vt:lpstr>
      <vt:lpstr>Contact Info -- Rehabilitation Training Centers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Experiential “Look” at Streets and Spaces: ADA from a Blind Pedestrian’s Perspective</dc:title>
  <dc:creator>ChristophMeyer180</dc:creator>
  <cp:lastModifiedBy>Jenn Goad</cp:lastModifiedBy>
  <cp:revision>23</cp:revision>
  <dcterms:created xsi:type="dcterms:W3CDTF">2017-05-24T19:17:48Z</dcterms:created>
  <dcterms:modified xsi:type="dcterms:W3CDTF">2017-05-26T16:09:09Z</dcterms:modified>
</cp:coreProperties>
</file>