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7" r:id="rId2"/>
    <p:sldId id="258" r:id="rId3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A7E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25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081EB-20DD-4350-802F-485CB9895C20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36BA-A955-4369-81E1-734120F209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4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734" y="1130018"/>
            <a:ext cx="6873716" cy="4917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800" spc="-102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540" y="6157667"/>
            <a:ext cx="5882978" cy="2414016"/>
          </a:xfrm>
        </p:spPr>
        <p:txBody>
          <a:bodyPr>
            <a:normAutofit/>
          </a:bodyPr>
          <a:lstStyle>
            <a:lvl1pPr marL="0" indent="0" algn="l">
              <a:buNone/>
              <a:defRPr sz="2380">
                <a:solidFill>
                  <a:schemeClr val="bg1"/>
                </a:solidFill>
                <a:latin typeface="+mj-lt"/>
              </a:defRPr>
            </a:lvl1pPr>
            <a:lvl2pPr marL="388620" indent="0" algn="ctr">
              <a:buNone/>
              <a:defRPr sz="2380"/>
            </a:lvl2pPr>
            <a:lvl3pPr marL="777240" indent="0" algn="ctr">
              <a:buNone/>
              <a:defRPr sz="2040"/>
            </a:lvl3pPr>
            <a:lvl4pPr marL="1165860" indent="0" algn="ctr">
              <a:buNone/>
              <a:defRPr sz="1700"/>
            </a:lvl4pPr>
            <a:lvl5pPr marL="1554480" indent="0" algn="ctr">
              <a:buNone/>
              <a:defRPr sz="1700"/>
            </a:lvl5pPr>
            <a:lvl6pPr marL="1943100" indent="0" algn="ctr">
              <a:buNone/>
              <a:defRPr sz="1700"/>
            </a:lvl6pPr>
            <a:lvl7pPr marL="2331720" indent="0" algn="ctr">
              <a:buNone/>
              <a:defRPr sz="1700"/>
            </a:lvl7pPr>
            <a:lvl8pPr marL="2720340" indent="0" algn="ctr">
              <a:buNone/>
              <a:defRPr sz="1700"/>
            </a:lvl8pPr>
            <a:lvl9pPr marL="3108960" indent="0" algn="ctr">
              <a:buNone/>
              <a:defRPr sz="17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E6F692F4-8A32-44B1-8D07-B9B361D04E2A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1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127D-F007-4879-8994-53396C3B4898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2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74269" y="1019810"/>
            <a:ext cx="1675924" cy="7040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1848" y="1047752"/>
            <a:ext cx="4930616" cy="79209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8EA9-617B-4FB3-B7D7-A6069718D381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8F4-CAE3-409E-BF50-91EE38558E2A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3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734" y="1125548"/>
            <a:ext cx="6872745" cy="492191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539" y="6141337"/>
            <a:ext cx="5881764" cy="2414016"/>
          </a:xfrm>
        </p:spPr>
        <p:txBody>
          <a:bodyPr anchor="t">
            <a:normAutofit/>
          </a:bodyPr>
          <a:lstStyle>
            <a:lvl1pPr marL="0" indent="0">
              <a:buNone/>
              <a:defRPr sz="2380">
                <a:solidFill>
                  <a:schemeClr val="tx1"/>
                </a:solidFill>
                <a:latin typeface="+mj-lt"/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D326-45D8-487B-82FC-C37443457E6F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3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368" y="2923642"/>
            <a:ext cx="3235262" cy="5525414"/>
          </a:xfrm>
        </p:spPr>
        <p:txBody>
          <a:bodyPr/>
          <a:lstStyle>
            <a:lvl1pPr>
              <a:defRPr sz="1870"/>
            </a:lvl1pPr>
            <a:lvl2pPr>
              <a:defRPr sz="1615"/>
            </a:lvl2pPr>
            <a:lvl3pPr>
              <a:defRPr sz="1445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4077" y="2923642"/>
            <a:ext cx="3235262" cy="5525414"/>
          </a:xfrm>
        </p:spPr>
        <p:txBody>
          <a:bodyPr/>
          <a:lstStyle>
            <a:lvl1pPr>
              <a:defRPr sz="1870"/>
            </a:lvl1pPr>
            <a:lvl2pPr>
              <a:defRPr sz="1615"/>
            </a:lvl2pPr>
            <a:lvl3pPr>
              <a:defRPr sz="1445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12D5-5BFD-4CB1-8F0D-19841469608E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4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68" y="2980267"/>
            <a:ext cx="3235262" cy="106098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368" y="4013020"/>
            <a:ext cx="3235262" cy="4693920"/>
          </a:xfrm>
        </p:spPr>
        <p:txBody>
          <a:bodyPr/>
          <a:lstStyle>
            <a:lvl1pPr>
              <a:defRPr sz="1785"/>
            </a:lvl1pPr>
            <a:lvl2pPr>
              <a:defRPr sz="1530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1363" y="2977286"/>
            <a:ext cx="3235262" cy="1059485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0" b="0" cap="all" baseline="0">
                <a:latin typeface="+mj-lt"/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1363" y="4009949"/>
            <a:ext cx="3235262" cy="4693920"/>
          </a:xfrm>
        </p:spPr>
        <p:txBody>
          <a:bodyPr/>
          <a:lstStyle>
            <a:lvl1pPr>
              <a:defRPr sz="1785"/>
            </a:lvl1pPr>
            <a:lvl2pPr>
              <a:defRPr sz="1530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9787-4777-406B-9BAB-C049B436AC55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0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9554-ACCF-4D02-BE84-277FC624EC2C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8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92E7-127B-4BB3-B170-73646185EE58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85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7750" y="0"/>
            <a:ext cx="2914650" cy="1005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66645" y="795347"/>
            <a:ext cx="2156841" cy="28163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6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117600"/>
            <a:ext cx="3886200" cy="6705600"/>
          </a:xfrm>
        </p:spPr>
        <p:txBody>
          <a:bodyPr/>
          <a:lstStyle>
            <a:lvl1pPr>
              <a:defRPr sz="1870"/>
            </a:lvl1pPr>
            <a:lvl2pPr>
              <a:defRPr sz="1615"/>
            </a:lvl2pPr>
            <a:lvl3pPr>
              <a:defRPr sz="1445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5939" y="3683993"/>
            <a:ext cx="2166557" cy="4586248"/>
          </a:xfrm>
        </p:spPr>
        <p:txBody>
          <a:bodyPr>
            <a:normAutofit/>
          </a:bodyPr>
          <a:lstStyle>
            <a:lvl1pPr marL="0" marR="0" indent="0" algn="l" defTabSz="777240" rtl="0" eaLnBrk="1" fontAlgn="auto" latinLnBrk="0" hangingPunct="1">
              <a:lnSpc>
                <a:spcPct val="100000"/>
              </a:lnSpc>
              <a:spcBef>
                <a:spcPts val="102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75">
                <a:solidFill>
                  <a:srgbClr val="404040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11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5760-BFC2-4912-BDA8-25A59FDD94FE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4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880" y="7947380"/>
            <a:ext cx="6872745" cy="899482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3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7772400" cy="781873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80"/>
              </a:spcBef>
              <a:buNone/>
              <a:defRPr sz="2720">
                <a:solidFill>
                  <a:srgbClr val="4D4D4D"/>
                </a:solidFill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368" y="8667611"/>
            <a:ext cx="5883707" cy="78232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20"/>
              </a:spcBef>
              <a:buNone/>
              <a:defRPr sz="1190">
                <a:solidFill>
                  <a:srgbClr val="262626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37E3EBE-6541-45D5-A694-97E5A030522D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43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8982" y="732648"/>
            <a:ext cx="6867644" cy="2432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125" y="2923644"/>
            <a:ext cx="6855500" cy="5523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7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4450B4E-61F4-45D5-ABB7-979E0CF0A34C}" type="datetime1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198" y="9613556"/>
            <a:ext cx="3206115" cy="335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7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0014" y="8550298"/>
            <a:ext cx="1865376" cy="20489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65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1A09698B-AA6B-47DC-BA0C-3BA48306A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6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4080" kern="1200" spc="-102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77724" indent="-77724" algn="l" defTabSz="777240" rtl="0" eaLnBrk="1" latinLnBrk="0" hangingPunct="1">
        <a:lnSpc>
          <a:spcPct val="85000"/>
        </a:lnSpc>
        <a:spcBef>
          <a:spcPts val="1105"/>
        </a:spcBef>
        <a:buFont typeface="Arial" pitchFamily="34" charset="0"/>
        <a:buChar char=" "/>
        <a:defRPr sz="2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33172" indent="-291465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2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66344" indent="-466344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7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99516" indent="-699516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32688" indent="-932688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020000" indent="-194310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190000" indent="-194310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360000" indent="-194310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530000" indent="-194310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4102-014D-3936-B3E4-E9E07133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691" y="149414"/>
            <a:ext cx="5533873" cy="1253500"/>
          </a:xfrm>
          <a:solidFill>
            <a:schemeClr val="bg1">
              <a:lumMod val="95000"/>
            </a:schemeClr>
          </a:solidFill>
        </p:spPr>
        <p:txBody>
          <a:bodyPr anchor="t">
            <a:normAutofit fontScale="90000"/>
          </a:bodyPr>
          <a:lstStyle/>
          <a:p>
            <a:r>
              <a:rPr lang="en-US" sz="4987" dirty="0">
                <a:solidFill>
                  <a:srgbClr val="1AA7E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Aspiring IAMS &amp; IAMS</a:t>
            </a:r>
            <a:br>
              <a:rPr lang="en-US" sz="3173" dirty="0">
                <a:solidFill>
                  <a:srgbClr val="1AA7E0"/>
                </a:solidFill>
              </a:rPr>
            </a:br>
            <a:r>
              <a:rPr lang="en-US" sz="2493" dirty="0">
                <a:solidFill>
                  <a:srgbClr val="1AA7E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Community Self-Assessment Tool </a:t>
            </a:r>
            <a:br>
              <a:rPr lang="en-US" sz="3173" dirty="0">
                <a:solidFill>
                  <a:srgbClr val="1AA7E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67" i="1" dirty="0">
                <a:solidFill>
                  <a:srgbClr val="1AA7E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Alignment Worksheet</a:t>
            </a:r>
            <a:endParaRPr lang="en-US" dirty="0">
              <a:solidFill>
                <a:srgbClr val="1AA7E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35BC3C2C-EA28-A086-56FE-D9F8FD0B6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4" y="0"/>
            <a:ext cx="1180609" cy="1180609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D577747-DDB2-C119-7039-932B118E9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13" y="910668"/>
            <a:ext cx="954876" cy="4661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419F90-E9CF-F1CC-A821-F13BC7E9F228}"/>
              </a:ext>
            </a:extLst>
          </p:cNvPr>
          <p:cNvSpPr txBox="1"/>
          <p:nvPr/>
        </p:nvSpPr>
        <p:spPr>
          <a:xfrm>
            <a:off x="347145" y="1783975"/>
            <a:ext cx="70134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reviewing the </a:t>
            </a:r>
            <a:r>
              <a:rPr lang="en-US" sz="1100" b="1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 Self-Assessment Tool</a:t>
            </a: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use this worksheet to score yourself on the indicators listed for each of the six Standards based on a scale of 1-5. Each number represents the following: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A7EBCD7-2D4E-5C10-18DD-E3114A426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643503"/>
              </p:ext>
            </p:extLst>
          </p:nvPr>
        </p:nvGraphicFramePr>
        <p:xfrm>
          <a:off x="411855" y="2337754"/>
          <a:ext cx="6948690" cy="1019048"/>
        </p:xfrm>
        <a:graphic>
          <a:graphicData uri="http://schemas.openxmlformats.org/drawingml/2006/table">
            <a:tbl>
              <a:tblPr firstRow="1">
                <a:tableStyleId>{6E25E649-3F16-4E02-A733-19D2CDBF48F0}</a:tableStyleId>
              </a:tblPr>
              <a:tblGrid>
                <a:gridCol w="1389738">
                  <a:extLst>
                    <a:ext uri="{9D8B030D-6E8A-4147-A177-3AD203B41FA5}">
                      <a16:colId xmlns:a16="http://schemas.microsoft.com/office/drawing/2014/main" val="3755318324"/>
                    </a:ext>
                  </a:extLst>
                </a:gridCol>
                <a:gridCol w="1389738">
                  <a:extLst>
                    <a:ext uri="{9D8B030D-6E8A-4147-A177-3AD203B41FA5}">
                      <a16:colId xmlns:a16="http://schemas.microsoft.com/office/drawing/2014/main" val="2746415943"/>
                    </a:ext>
                  </a:extLst>
                </a:gridCol>
                <a:gridCol w="1389738">
                  <a:extLst>
                    <a:ext uri="{9D8B030D-6E8A-4147-A177-3AD203B41FA5}">
                      <a16:colId xmlns:a16="http://schemas.microsoft.com/office/drawing/2014/main" val="231942220"/>
                    </a:ext>
                  </a:extLst>
                </a:gridCol>
                <a:gridCol w="1389738">
                  <a:extLst>
                    <a:ext uri="{9D8B030D-6E8A-4147-A177-3AD203B41FA5}">
                      <a16:colId xmlns:a16="http://schemas.microsoft.com/office/drawing/2014/main" val="907412650"/>
                    </a:ext>
                  </a:extLst>
                </a:gridCol>
                <a:gridCol w="1389738">
                  <a:extLst>
                    <a:ext uri="{9D8B030D-6E8A-4147-A177-3AD203B41FA5}">
                      <a16:colId xmlns:a16="http://schemas.microsoft.com/office/drawing/2014/main" val="191023801"/>
                    </a:ext>
                  </a:extLst>
                </a:gridCol>
              </a:tblGrid>
              <a:tr h="2936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103632" marR="103632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7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103632" marR="103632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7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103632" marR="103632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7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103632" marR="103632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7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103632" marR="103632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A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961566"/>
                  </a:ext>
                </a:extLst>
              </a:tr>
              <a:tr h="725424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being addressed.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3632" marR="103632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Minimal work but needs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more effort.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3632" marR="103632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Evidence of satisfactory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progress.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3632" marR="103632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Has achieved success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within this indicator.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3632" marR="103632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Outstanding achievement. One that other programs could replicate.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3632" marR="103632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0656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8C939B4-BC7A-A49B-292F-8C8F287D5E6C}"/>
              </a:ext>
            </a:extLst>
          </p:cNvPr>
          <p:cNvSpPr txBox="1"/>
          <p:nvPr/>
        </p:nvSpPr>
        <p:spPr>
          <a:xfrm>
            <a:off x="411854" y="3493799"/>
            <a:ext cx="694869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Communities will need to average at least three (3) points per standard to achieve Indiana accreditation. Please be prepared to provide documentation for all indicators. At a minimum, this will include providing your program’s annual budget, previous year’s Profit &amp; Loss statement, workplan, board and committee/task force roster (with professional/community affiliations), 12 months of board meeting minutes including attendance at meetings, building/business inventory lists, district map, and proof of non-profit status.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E9CF8B-8431-0E70-A3FF-3EE0C59E8F46}"/>
              </a:ext>
            </a:extLst>
          </p:cNvPr>
          <p:cNvSpPr txBox="1"/>
          <p:nvPr/>
        </p:nvSpPr>
        <p:spPr>
          <a:xfrm>
            <a:off x="347145" y="4646442"/>
            <a:ext cx="338666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I: BROAD-BASED COMMUNITY COMMITMENT TO REVITALIZATION</a:t>
            </a:r>
            <a:endParaRPr lang="en-US" sz="1200" dirty="0">
              <a:solidFill>
                <a:srgbClr val="1AA7E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E125BA-58A8-6268-5B2F-DF4B5B47C880}"/>
              </a:ext>
            </a:extLst>
          </p:cNvPr>
          <p:cNvCxnSpPr>
            <a:cxnSpLocks/>
          </p:cNvCxnSpPr>
          <p:nvPr/>
        </p:nvCxnSpPr>
        <p:spPr>
          <a:xfrm>
            <a:off x="3886200" y="4646442"/>
            <a:ext cx="0" cy="452162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8B2172A-CE5D-9930-D463-638624857FA7}"/>
              </a:ext>
            </a:extLst>
          </p:cNvPr>
          <p:cNvSpPr txBox="1"/>
          <p:nvPr/>
        </p:nvSpPr>
        <p:spPr>
          <a:xfrm>
            <a:off x="323446" y="5108107"/>
            <a:ext cx="3298780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Partnerships and Collaboration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4FB3328-3F4E-56A5-4C1A-B72CACD9A5F0}"/>
              </a:ext>
            </a:extLst>
          </p:cNvPr>
          <p:cNvGrpSpPr/>
          <p:nvPr/>
        </p:nvGrpSpPr>
        <p:grpSpPr>
          <a:xfrm>
            <a:off x="917377" y="5447722"/>
            <a:ext cx="1359208" cy="283924"/>
            <a:chOff x="819622" y="5064032"/>
            <a:chExt cx="1199301" cy="25052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419DC65-2FC6-4F00-ADEC-3EA8764421F3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Indicator 1: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655F7B4-3530-E811-654D-DA5813B6C529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106C8F-86E0-A7B0-79E6-A9CE2918A5B7}"/>
              </a:ext>
            </a:extLst>
          </p:cNvPr>
          <p:cNvGrpSpPr/>
          <p:nvPr/>
        </p:nvGrpSpPr>
        <p:grpSpPr>
          <a:xfrm>
            <a:off x="917377" y="5788131"/>
            <a:ext cx="1359208" cy="283924"/>
            <a:chOff x="819622" y="5064032"/>
            <a:chExt cx="1199301" cy="25052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2DC9F46-4F56-44AC-F054-069D98ECDC06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Indicator 2: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7120C06-35EA-8616-9F63-06653827707B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409B771-62CC-94BB-2356-B2004D428214}"/>
              </a:ext>
            </a:extLst>
          </p:cNvPr>
          <p:cNvSpPr txBox="1"/>
          <p:nvPr/>
        </p:nvSpPr>
        <p:spPr>
          <a:xfrm>
            <a:off x="323446" y="6066482"/>
            <a:ext cx="3298780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District and Community Outreach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96E63E-97C6-12BD-9D37-D4437D6E4658}"/>
              </a:ext>
            </a:extLst>
          </p:cNvPr>
          <p:cNvGrpSpPr/>
          <p:nvPr/>
        </p:nvGrpSpPr>
        <p:grpSpPr>
          <a:xfrm>
            <a:off x="917377" y="6390102"/>
            <a:ext cx="1359208" cy="283924"/>
            <a:chOff x="819622" y="5064032"/>
            <a:chExt cx="1199301" cy="25052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460F7F6-0134-2920-29DF-56F8357223FB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Indicator 1: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B36E6A1-7EAB-5B5D-D40A-65BA0854EA80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A199255-4C73-F1A6-8542-4FDD4581D1D8}"/>
              </a:ext>
            </a:extLst>
          </p:cNvPr>
          <p:cNvSpPr txBox="1"/>
          <p:nvPr/>
        </p:nvSpPr>
        <p:spPr>
          <a:xfrm>
            <a:off x="323446" y="6682583"/>
            <a:ext cx="3386663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Communications and Public Relations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3A9926-1859-7A5F-1EEC-29307E41057D}"/>
              </a:ext>
            </a:extLst>
          </p:cNvPr>
          <p:cNvGrpSpPr/>
          <p:nvPr/>
        </p:nvGrpSpPr>
        <p:grpSpPr>
          <a:xfrm>
            <a:off x="950562" y="6966507"/>
            <a:ext cx="1359208" cy="283924"/>
            <a:chOff x="819622" y="5064032"/>
            <a:chExt cx="1199301" cy="2505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718D828-06CC-D6A2-24A7-937C1F43E473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Indicator 1: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766C663-A7E6-E9A0-ACB4-D6AAFA5602D1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489300E-B474-25B7-9A5E-C419553EF3E5}"/>
              </a:ext>
            </a:extLst>
          </p:cNvPr>
          <p:cNvGrpSpPr/>
          <p:nvPr/>
        </p:nvGrpSpPr>
        <p:grpSpPr>
          <a:xfrm>
            <a:off x="950562" y="7306916"/>
            <a:ext cx="1359208" cy="283924"/>
            <a:chOff x="819622" y="5064032"/>
            <a:chExt cx="1199301" cy="25052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20BB6F2-7CB9-D740-4C12-7B1AA82A540E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Indicator 2: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159D4EA-F5AA-5674-F450-4D9DD25F82CB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97DA593-9AED-4D09-58B9-F2F1C01B84C1}"/>
              </a:ext>
            </a:extLst>
          </p:cNvPr>
          <p:cNvGrpSpPr/>
          <p:nvPr/>
        </p:nvGrpSpPr>
        <p:grpSpPr>
          <a:xfrm>
            <a:off x="950562" y="7644474"/>
            <a:ext cx="1359208" cy="283924"/>
            <a:chOff x="819622" y="5064032"/>
            <a:chExt cx="1199301" cy="25052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CBCDBCC-80A0-3AAA-3F02-01B49CADC5F1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Indicator 3: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BE9557-14DC-2E65-6F11-EAA62CF6F752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EFE209C-FB5B-C70A-33A2-8F5D1C0E3D0D}"/>
              </a:ext>
            </a:extLst>
          </p:cNvPr>
          <p:cNvGrpSpPr/>
          <p:nvPr/>
        </p:nvGrpSpPr>
        <p:grpSpPr>
          <a:xfrm>
            <a:off x="323446" y="8029569"/>
            <a:ext cx="2947514" cy="280704"/>
            <a:chOff x="310913" y="8393585"/>
            <a:chExt cx="2947514" cy="28070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33D4638-D538-EFE8-EED5-7986C90871F2}"/>
                </a:ext>
              </a:extLst>
            </p:cNvPr>
            <p:cNvSpPr txBox="1"/>
            <p:nvPr/>
          </p:nvSpPr>
          <p:spPr>
            <a:xfrm>
              <a:off x="310913" y="8395239"/>
              <a:ext cx="294751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1AA7E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Standard I Average: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761864E-F9B5-51E9-107F-C939BAD2BBC8}"/>
                </a:ext>
              </a:extLst>
            </p:cNvPr>
            <p:cNvSpPr/>
            <p:nvPr/>
          </p:nvSpPr>
          <p:spPr>
            <a:xfrm>
              <a:off x="1761876" y="8393585"/>
              <a:ext cx="535361" cy="280704"/>
            </a:xfrm>
            <a:prstGeom prst="rect">
              <a:avLst/>
            </a:prstGeom>
            <a:solidFill>
              <a:srgbClr val="1AA7E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2A872A9E-742E-2B94-EA1E-D76473FC68D6}"/>
              </a:ext>
            </a:extLst>
          </p:cNvPr>
          <p:cNvSpPr txBox="1"/>
          <p:nvPr/>
        </p:nvSpPr>
        <p:spPr>
          <a:xfrm>
            <a:off x="4038591" y="4646442"/>
            <a:ext cx="338666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II: INCLUSIVE LEADERSHIP AND</a:t>
            </a:r>
          </a:p>
          <a:p>
            <a:pPr algn="l"/>
            <a:r>
              <a:rPr lang="en-US" sz="1200" b="1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ORGANIZATIONAL CAPACITY</a:t>
            </a:r>
            <a:endParaRPr lang="en-US" sz="1200" dirty="0">
              <a:solidFill>
                <a:srgbClr val="1AA7E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CCCD62-A520-3C3B-1607-4C938D98105D}"/>
              </a:ext>
            </a:extLst>
          </p:cNvPr>
          <p:cNvSpPr txBox="1"/>
          <p:nvPr/>
        </p:nvSpPr>
        <p:spPr>
          <a:xfrm>
            <a:off x="4006049" y="5108107"/>
            <a:ext cx="3298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Inclusive Organizational Culture and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Diverse Volunteer Engagement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EEDB813-73E8-ACF5-9D41-13CBEEDDA584}"/>
              </a:ext>
            </a:extLst>
          </p:cNvPr>
          <p:cNvGrpSpPr/>
          <p:nvPr/>
        </p:nvGrpSpPr>
        <p:grpSpPr>
          <a:xfrm>
            <a:off x="4634738" y="5586464"/>
            <a:ext cx="1359208" cy="283924"/>
            <a:chOff x="819622" y="5064032"/>
            <a:chExt cx="1199301" cy="25052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C8D9E6B-8618-D0DB-6D7E-313C3B99C555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Indicator 1: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A2D6C35-4A95-4343-606F-EE694C4D4274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AC0A92F-B6D9-05B5-0DE2-7CD1A3A81405}"/>
              </a:ext>
            </a:extLst>
          </p:cNvPr>
          <p:cNvGrpSpPr/>
          <p:nvPr/>
        </p:nvGrpSpPr>
        <p:grpSpPr>
          <a:xfrm>
            <a:off x="4634738" y="5925704"/>
            <a:ext cx="1359208" cy="283924"/>
            <a:chOff x="819622" y="5064032"/>
            <a:chExt cx="1199301" cy="25052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F46FE32-D102-491B-EE63-964EA0716730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Indicator 2: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0D97E72-702E-3D85-A7FD-5C61E383CDB6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6805CCE9-F951-C2C6-2A95-E5F1892E1743}"/>
              </a:ext>
            </a:extLst>
          </p:cNvPr>
          <p:cNvSpPr txBox="1"/>
          <p:nvPr/>
        </p:nvSpPr>
        <p:spPr>
          <a:xfrm>
            <a:off x="4037704" y="6929929"/>
            <a:ext cx="3298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Active Board Leadership and  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Supporting Volunteer Base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16B0E49-C190-924D-893C-B8904FFF6E7E}"/>
              </a:ext>
            </a:extLst>
          </p:cNvPr>
          <p:cNvSpPr txBox="1"/>
          <p:nvPr/>
        </p:nvSpPr>
        <p:spPr>
          <a:xfrm>
            <a:off x="4006049" y="8287331"/>
            <a:ext cx="3386663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Effective Operational Structure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63AACBE-A41F-3C02-ACA5-815061F7C6E3}"/>
              </a:ext>
            </a:extLst>
          </p:cNvPr>
          <p:cNvGrpSpPr/>
          <p:nvPr/>
        </p:nvGrpSpPr>
        <p:grpSpPr>
          <a:xfrm>
            <a:off x="4634738" y="7993362"/>
            <a:ext cx="1359208" cy="283924"/>
            <a:chOff x="819622" y="5064032"/>
            <a:chExt cx="1199301" cy="25052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B958AAC-3A85-4C01-49A3-A4440D76D5DC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Indicator 3: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EEEBB9-7C2D-5EE3-1B52-22D1E968502C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15849BC-D842-F67F-B56F-BF4ACEB2587C}"/>
              </a:ext>
            </a:extLst>
          </p:cNvPr>
          <p:cNvGrpSpPr/>
          <p:nvPr/>
        </p:nvGrpSpPr>
        <p:grpSpPr>
          <a:xfrm>
            <a:off x="4037704" y="8902364"/>
            <a:ext cx="2947514" cy="280704"/>
            <a:chOff x="310913" y="8393585"/>
            <a:chExt cx="2947514" cy="28070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ACECFA4-8FEA-F395-2176-E2F8B40C95A9}"/>
                </a:ext>
              </a:extLst>
            </p:cNvPr>
            <p:cNvSpPr txBox="1"/>
            <p:nvPr/>
          </p:nvSpPr>
          <p:spPr>
            <a:xfrm>
              <a:off x="310913" y="8395239"/>
              <a:ext cx="294751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1AA7E0"/>
                  </a:solidFill>
                  <a:latin typeface="Abadi" panose="020B0604020104020204" pitchFamily="34" charset="0"/>
                </a:rPr>
                <a:t>Standard II </a:t>
              </a:r>
              <a:r>
                <a:rPr lang="en-US" sz="1200" dirty="0">
                  <a:solidFill>
                    <a:srgbClr val="1AA7E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Average</a:t>
              </a:r>
              <a:r>
                <a:rPr lang="en-US" sz="1200" dirty="0">
                  <a:solidFill>
                    <a:srgbClr val="1AA7E0"/>
                  </a:solidFill>
                  <a:latin typeface="Abadi" panose="020B0604020104020204" pitchFamily="34" charset="0"/>
                </a:rPr>
                <a:t>: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CA72FF6-4D46-F2F5-F70A-8670B79E7AFE}"/>
                </a:ext>
              </a:extLst>
            </p:cNvPr>
            <p:cNvSpPr/>
            <p:nvPr/>
          </p:nvSpPr>
          <p:spPr>
            <a:xfrm>
              <a:off x="1761876" y="8393585"/>
              <a:ext cx="535361" cy="280704"/>
            </a:xfrm>
            <a:prstGeom prst="rect">
              <a:avLst/>
            </a:prstGeom>
            <a:solidFill>
              <a:srgbClr val="1AA7E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8A2439C-2FDE-E0A1-E476-2675C3FCFAE6}"/>
              </a:ext>
            </a:extLst>
          </p:cNvPr>
          <p:cNvGrpSpPr/>
          <p:nvPr/>
        </p:nvGrpSpPr>
        <p:grpSpPr>
          <a:xfrm>
            <a:off x="4634738" y="6264944"/>
            <a:ext cx="1359208" cy="283924"/>
            <a:chOff x="819622" y="5064032"/>
            <a:chExt cx="1199301" cy="25052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23C448A-9B2B-0674-92CC-112F8E5BF189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Indicator 3: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8132381-B6BA-8317-C81A-CC6A2FA1D570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767E9BBA-F437-524D-A2C4-9921FB2A9005}"/>
              </a:ext>
            </a:extLst>
          </p:cNvPr>
          <p:cNvSpPr txBox="1"/>
          <p:nvPr/>
        </p:nvSpPr>
        <p:spPr>
          <a:xfrm>
            <a:off x="4634738" y="6604184"/>
            <a:ext cx="1023493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Indicator 4: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9B7C842-04F6-93B5-341A-15FBD34CFF4B}"/>
              </a:ext>
            </a:extLst>
          </p:cNvPr>
          <p:cNvSpPr/>
          <p:nvPr/>
        </p:nvSpPr>
        <p:spPr>
          <a:xfrm>
            <a:off x="5458585" y="6604184"/>
            <a:ext cx="535361" cy="28070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BD205BF-58BF-2C0A-2A04-CF9E7325666B}"/>
              </a:ext>
            </a:extLst>
          </p:cNvPr>
          <p:cNvSpPr txBox="1"/>
          <p:nvPr/>
        </p:nvSpPr>
        <p:spPr>
          <a:xfrm>
            <a:off x="4634738" y="7391594"/>
            <a:ext cx="1023493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Indicator 1: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1360C22E-C98D-67B2-5380-8DF88C81FAE5}"/>
              </a:ext>
            </a:extLst>
          </p:cNvPr>
          <p:cNvSpPr/>
          <p:nvPr/>
        </p:nvSpPr>
        <p:spPr>
          <a:xfrm rot="7707012">
            <a:off x="6326805" y="512981"/>
            <a:ext cx="1767803" cy="1296315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BE07CCC-4BD3-8436-3062-4A7D1625A389}"/>
              </a:ext>
            </a:extLst>
          </p:cNvPr>
          <p:cNvGrpSpPr/>
          <p:nvPr/>
        </p:nvGrpSpPr>
        <p:grpSpPr>
          <a:xfrm>
            <a:off x="4634738" y="7675371"/>
            <a:ext cx="1359208" cy="283924"/>
            <a:chOff x="819622" y="5064032"/>
            <a:chExt cx="1199301" cy="25052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C53D736-5065-C1EA-9112-A40CF114DA67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Indicator 2: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EA619B4-6E71-A8D2-F1A1-D686AE008680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959FC074-9D01-493D-E019-F03CAB909BAA}"/>
              </a:ext>
            </a:extLst>
          </p:cNvPr>
          <p:cNvSpPr txBox="1"/>
          <p:nvPr/>
        </p:nvSpPr>
        <p:spPr>
          <a:xfrm>
            <a:off x="4634738" y="8537501"/>
            <a:ext cx="1023493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Indicator 1: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EF874BE-CAA0-E92B-F8B6-04245070C8FC}"/>
              </a:ext>
            </a:extLst>
          </p:cNvPr>
          <p:cNvGrpSpPr/>
          <p:nvPr/>
        </p:nvGrpSpPr>
        <p:grpSpPr>
          <a:xfrm>
            <a:off x="429852" y="9305858"/>
            <a:ext cx="6977738" cy="555483"/>
            <a:chOff x="429852" y="9305858"/>
            <a:chExt cx="6977738" cy="555483"/>
          </a:xfrm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EEA2E2E6-88BC-72A7-687B-E59AD22D2D6E}"/>
                </a:ext>
              </a:extLst>
            </p:cNvPr>
            <p:cNvSpPr/>
            <p:nvPr/>
          </p:nvSpPr>
          <p:spPr>
            <a:xfrm>
              <a:off x="429852" y="9305858"/>
              <a:ext cx="6977738" cy="555483"/>
            </a:xfrm>
            <a:prstGeom prst="parallelogram">
              <a:avLst/>
            </a:prstGeom>
            <a:solidFill>
              <a:srgbClr val="1AA7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29D1803-ED2E-98C7-C007-6FD7A4197564}"/>
                </a:ext>
              </a:extLst>
            </p:cNvPr>
            <p:cNvSpPr txBox="1"/>
            <p:nvPr/>
          </p:nvSpPr>
          <p:spPr>
            <a:xfrm>
              <a:off x="729114" y="9319294"/>
              <a:ext cx="63141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This worksheet was prepared Aspiring-IAMS and IAMS communities in the Indiana Main Street program</a:t>
              </a:r>
            </a:p>
          </p:txBody>
        </p:sp>
      </p:grp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BE5A807-BEAF-FA8C-C088-7199579B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01317" y="7993362"/>
            <a:ext cx="1865376" cy="2048991"/>
          </a:xfrm>
        </p:spPr>
        <p:txBody>
          <a:bodyPr/>
          <a:lstStyle/>
          <a:p>
            <a:fld id="{1A09698B-AA6B-47DC-BA0C-3BA48306AA15}" type="slidenum">
              <a:rPr lang="en-US" sz="1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</a:t>
            </a:fld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EA09A2-AF2A-6393-AD65-31FA1D9A6AD1}"/>
              </a:ext>
            </a:extLst>
          </p:cNvPr>
          <p:cNvSpPr/>
          <p:nvPr/>
        </p:nvSpPr>
        <p:spPr>
          <a:xfrm>
            <a:off x="5458584" y="7368638"/>
            <a:ext cx="535361" cy="28070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CA1F79-AA7A-323E-9CDB-E6D060E31D1E}"/>
              </a:ext>
            </a:extLst>
          </p:cNvPr>
          <p:cNvSpPr/>
          <p:nvPr/>
        </p:nvSpPr>
        <p:spPr>
          <a:xfrm>
            <a:off x="5458584" y="8564513"/>
            <a:ext cx="535361" cy="28070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6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4102-014D-3936-B3E4-E9E07133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45" y="65865"/>
            <a:ext cx="5533873" cy="892985"/>
          </a:xfr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/>
          <a:p>
            <a:r>
              <a:rPr lang="en-US" sz="2800" dirty="0">
                <a:solidFill>
                  <a:srgbClr val="1AA7E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Aspiring IAMS &amp; IAMS</a:t>
            </a:r>
            <a:br>
              <a:rPr lang="en-US" sz="3173" dirty="0">
                <a:solidFill>
                  <a:srgbClr val="1AA7E0"/>
                </a:solidFill>
              </a:rPr>
            </a:br>
            <a:r>
              <a:rPr lang="en-US" sz="1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Community Self-Assessment Tool </a:t>
            </a:r>
            <a:r>
              <a:rPr lang="en-US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US" sz="1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Alignment Worksheet</a:t>
            </a: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E9CF8B-8431-0E70-A3FF-3EE0C59E8F46}"/>
              </a:ext>
            </a:extLst>
          </p:cNvPr>
          <p:cNvSpPr txBox="1"/>
          <p:nvPr/>
        </p:nvSpPr>
        <p:spPr>
          <a:xfrm>
            <a:off x="339406" y="6377228"/>
            <a:ext cx="338666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IV: </a:t>
            </a:r>
            <a:r>
              <a:rPr lang="en-US" sz="1200" b="1" spc="20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STRATEGY-DRIVEN</a:t>
            </a:r>
          </a:p>
          <a:p>
            <a:pPr algn="l"/>
            <a:r>
              <a:rPr lang="en-US" sz="1200" b="1" spc="20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PROGRAMMING</a:t>
            </a:r>
            <a:endParaRPr lang="en-US" sz="1200" spc="20" dirty="0">
              <a:solidFill>
                <a:srgbClr val="1AA7E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E125BA-58A8-6268-5B2F-DF4B5B47C880}"/>
              </a:ext>
            </a:extLst>
          </p:cNvPr>
          <p:cNvCxnSpPr>
            <a:cxnSpLocks/>
          </p:cNvCxnSpPr>
          <p:nvPr/>
        </p:nvCxnSpPr>
        <p:spPr>
          <a:xfrm flipH="1">
            <a:off x="3871347" y="1215441"/>
            <a:ext cx="27553" cy="815119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8B2172A-CE5D-9930-D463-638624857FA7}"/>
              </a:ext>
            </a:extLst>
          </p:cNvPr>
          <p:cNvSpPr txBox="1"/>
          <p:nvPr/>
        </p:nvSpPr>
        <p:spPr>
          <a:xfrm>
            <a:off x="4006049" y="1676959"/>
            <a:ext cx="3298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Preservation Ethics and Education on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Historic and Cultural Assets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54C2A-11C5-EC9C-8086-3EC4E9D0FBD7}"/>
              </a:ext>
            </a:extLst>
          </p:cNvPr>
          <p:cNvGrpSpPr/>
          <p:nvPr/>
        </p:nvGrpSpPr>
        <p:grpSpPr>
          <a:xfrm>
            <a:off x="4664098" y="2141626"/>
            <a:ext cx="1359208" cy="624333"/>
            <a:chOff x="917377" y="5447722"/>
            <a:chExt cx="1359208" cy="62433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4FB3328-3F4E-56A5-4C1A-B72CACD9A5F0}"/>
                </a:ext>
              </a:extLst>
            </p:cNvPr>
            <p:cNvGrpSpPr/>
            <p:nvPr/>
          </p:nvGrpSpPr>
          <p:grpSpPr>
            <a:xfrm>
              <a:off x="917377" y="5447722"/>
              <a:ext cx="1359208" cy="283924"/>
              <a:chOff x="819622" y="5064032"/>
              <a:chExt cx="1199301" cy="250521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419DC65-2FC6-4F00-ADEC-3EA8764421F3}"/>
                  </a:ext>
                </a:extLst>
              </p:cNvPr>
              <p:cNvSpPr txBox="1"/>
              <p:nvPr/>
            </p:nvSpPr>
            <p:spPr>
              <a:xfrm>
                <a:off x="819622" y="5064032"/>
                <a:ext cx="903082" cy="250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Indicator 1: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655F7B4-3530-E811-654D-DA5813B6C529}"/>
                  </a:ext>
                </a:extLst>
              </p:cNvPr>
              <p:cNvSpPr/>
              <p:nvPr/>
            </p:nvSpPr>
            <p:spPr>
              <a:xfrm>
                <a:off x="1546546" y="5064032"/>
                <a:ext cx="472377" cy="247680"/>
              </a:xfrm>
              <a:prstGeom prst="rect">
                <a:avLst/>
              </a:prstGeom>
              <a:solidFill>
                <a:schemeClr val="accent4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A106C8F-86E0-A7B0-79E6-A9CE2918A5B7}"/>
                </a:ext>
              </a:extLst>
            </p:cNvPr>
            <p:cNvGrpSpPr/>
            <p:nvPr/>
          </p:nvGrpSpPr>
          <p:grpSpPr>
            <a:xfrm>
              <a:off x="917377" y="5788131"/>
              <a:ext cx="1359208" cy="283924"/>
              <a:chOff x="819622" y="5064032"/>
              <a:chExt cx="1199301" cy="25052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2DC9F46-4F56-44AC-F054-069D98ECDC06}"/>
                  </a:ext>
                </a:extLst>
              </p:cNvPr>
              <p:cNvSpPr txBox="1"/>
              <p:nvPr/>
            </p:nvSpPr>
            <p:spPr>
              <a:xfrm>
                <a:off x="819622" y="5064032"/>
                <a:ext cx="903082" cy="250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Indicator 2: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7120C06-35EA-8616-9F63-06653827707B}"/>
                  </a:ext>
                </a:extLst>
              </p:cNvPr>
              <p:cNvSpPr/>
              <p:nvPr/>
            </p:nvSpPr>
            <p:spPr>
              <a:xfrm>
                <a:off x="1546546" y="5064032"/>
                <a:ext cx="472377" cy="247680"/>
              </a:xfrm>
              <a:prstGeom prst="rect">
                <a:avLst/>
              </a:prstGeom>
              <a:solidFill>
                <a:schemeClr val="accent4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409B771-62CC-94BB-2356-B2004D428214}"/>
              </a:ext>
            </a:extLst>
          </p:cNvPr>
          <p:cNvSpPr txBox="1"/>
          <p:nvPr/>
        </p:nvSpPr>
        <p:spPr>
          <a:xfrm>
            <a:off x="4006049" y="2805640"/>
            <a:ext cx="3298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Standards and Best Practices for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Place-based, People-focused Design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33D4638-D538-EFE8-EED5-7986C90871F2}"/>
              </a:ext>
            </a:extLst>
          </p:cNvPr>
          <p:cNvSpPr txBox="1"/>
          <p:nvPr/>
        </p:nvSpPr>
        <p:spPr>
          <a:xfrm>
            <a:off x="317146" y="5717210"/>
            <a:ext cx="29475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III Average</a:t>
            </a:r>
            <a:r>
              <a:rPr lang="en-US" sz="1200" dirty="0">
                <a:solidFill>
                  <a:srgbClr val="1AA7E0"/>
                </a:solidFill>
                <a:latin typeface="Abadi" panose="020B0604020104020204" pitchFamily="34" charset="0"/>
              </a:rPr>
              <a:t>: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761864E-F9B5-51E9-107F-C939BAD2BBC8}"/>
              </a:ext>
            </a:extLst>
          </p:cNvPr>
          <p:cNvSpPr/>
          <p:nvPr/>
        </p:nvSpPr>
        <p:spPr>
          <a:xfrm>
            <a:off x="1820150" y="5715556"/>
            <a:ext cx="535361" cy="280704"/>
          </a:xfrm>
          <a:prstGeom prst="rect">
            <a:avLst/>
          </a:prstGeom>
          <a:solidFill>
            <a:srgbClr val="1AA7E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CCCD62-A520-3C3B-1607-4C938D98105D}"/>
              </a:ext>
            </a:extLst>
          </p:cNvPr>
          <p:cNvSpPr txBox="1"/>
          <p:nvPr/>
        </p:nvSpPr>
        <p:spPr>
          <a:xfrm>
            <a:off x="4006049" y="3582994"/>
            <a:ext cx="3298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Promotion of Historic, Heritage, and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Cultural Assets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EEDB813-73E8-ACF5-9D41-13CBEEDDA584}"/>
              </a:ext>
            </a:extLst>
          </p:cNvPr>
          <p:cNvGrpSpPr/>
          <p:nvPr/>
        </p:nvGrpSpPr>
        <p:grpSpPr>
          <a:xfrm>
            <a:off x="4712233" y="6188279"/>
            <a:ext cx="1359208" cy="283924"/>
            <a:chOff x="819622" y="5064032"/>
            <a:chExt cx="1199301" cy="25052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C8D9E6B-8618-D0DB-6D7E-313C3B99C555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Indicator 1: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A2D6C35-4A95-4343-606F-EE694C4D4274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6805CCE9-F951-C2C6-2A95-E5F1892E1743}"/>
              </a:ext>
            </a:extLst>
          </p:cNvPr>
          <p:cNvSpPr txBox="1"/>
          <p:nvPr/>
        </p:nvSpPr>
        <p:spPr>
          <a:xfrm>
            <a:off x="4068200" y="5757076"/>
            <a:ext cx="3298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Demonstrating the Value of Main Street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1360C22E-C98D-67B2-5380-8DF88C81FAE5}"/>
              </a:ext>
            </a:extLst>
          </p:cNvPr>
          <p:cNvSpPr/>
          <p:nvPr/>
        </p:nvSpPr>
        <p:spPr>
          <a:xfrm rot="7707012">
            <a:off x="5043183" y="470438"/>
            <a:ext cx="1633631" cy="124345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4318112-7D7C-E6DD-A469-D059D308477C}"/>
              </a:ext>
            </a:extLst>
          </p:cNvPr>
          <p:cNvSpPr txBox="1"/>
          <p:nvPr/>
        </p:nvSpPr>
        <p:spPr>
          <a:xfrm>
            <a:off x="347145" y="1215441"/>
            <a:ext cx="338666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III: DIVERSIFIED FUNDING AND</a:t>
            </a:r>
          </a:p>
          <a:p>
            <a:pPr algn="l"/>
            <a:r>
              <a:rPr lang="en-US" sz="1200" b="1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SUSTAINABLE PROGRAM OPERATIONS</a:t>
            </a:r>
            <a:endParaRPr lang="en-US" sz="1200" dirty="0">
              <a:solidFill>
                <a:srgbClr val="1AA7E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B1AFFD4-F590-2A00-AC5F-7CDC148B7E67}"/>
              </a:ext>
            </a:extLst>
          </p:cNvPr>
          <p:cNvSpPr txBox="1"/>
          <p:nvPr/>
        </p:nvSpPr>
        <p:spPr>
          <a:xfrm>
            <a:off x="317146" y="2947602"/>
            <a:ext cx="3386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Strategic Revenue Development and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F8896D3-B8AB-55AB-3427-AD1DD3EF34BB}"/>
              </a:ext>
            </a:extLst>
          </p:cNvPr>
          <p:cNvGrpSpPr/>
          <p:nvPr/>
        </p:nvGrpSpPr>
        <p:grpSpPr>
          <a:xfrm>
            <a:off x="974261" y="3411047"/>
            <a:ext cx="1359208" cy="283924"/>
            <a:chOff x="819622" y="5064032"/>
            <a:chExt cx="1199301" cy="25052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D841AA7-6048-6D7B-A47E-CF6F938CCB89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Indicator 1: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A5FBC319-6DC8-82AB-8416-D1D3F38E45F0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BD2D1DE-9D3A-2FFE-41EF-67BE155F47E2}"/>
              </a:ext>
            </a:extLst>
          </p:cNvPr>
          <p:cNvSpPr txBox="1"/>
          <p:nvPr/>
        </p:nvSpPr>
        <p:spPr>
          <a:xfrm>
            <a:off x="317146" y="1678075"/>
            <a:ext cx="3298780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Balanced Funding Structure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F3BC3F1-AB59-0E8C-CF56-48C229671C92}"/>
              </a:ext>
            </a:extLst>
          </p:cNvPr>
          <p:cNvGrpSpPr/>
          <p:nvPr/>
        </p:nvGrpSpPr>
        <p:grpSpPr>
          <a:xfrm>
            <a:off x="974261" y="1975020"/>
            <a:ext cx="1359208" cy="961891"/>
            <a:chOff x="950562" y="6966507"/>
            <a:chExt cx="1359208" cy="961891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A2F3B3DD-1C80-A69F-9E34-07E07CCF767D}"/>
                </a:ext>
              </a:extLst>
            </p:cNvPr>
            <p:cNvGrpSpPr/>
            <p:nvPr/>
          </p:nvGrpSpPr>
          <p:grpSpPr>
            <a:xfrm>
              <a:off x="950562" y="6966507"/>
              <a:ext cx="1359208" cy="283924"/>
              <a:chOff x="819622" y="5064032"/>
              <a:chExt cx="1199301" cy="250521"/>
            </a:xfrm>
          </p:grpSpPr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8A781EBB-A122-532C-CB4F-A166F2E8A219}"/>
                  </a:ext>
                </a:extLst>
              </p:cNvPr>
              <p:cNvSpPr txBox="1"/>
              <p:nvPr/>
            </p:nvSpPr>
            <p:spPr>
              <a:xfrm>
                <a:off x="819622" y="5064032"/>
                <a:ext cx="903082" cy="250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Indicator 1: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A7369E9-154B-D3D4-8709-5D967819660C}"/>
                  </a:ext>
                </a:extLst>
              </p:cNvPr>
              <p:cNvSpPr/>
              <p:nvPr/>
            </p:nvSpPr>
            <p:spPr>
              <a:xfrm>
                <a:off x="1546546" y="5064032"/>
                <a:ext cx="472377" cy="247680"/>
              </a:xfrm>
              <a:prstGeom prst="rect">
                <a:avLst/>
              </a:prstGeom>
              <a:solidFill>
                <a:schemeClr val="accent4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3AC17919-C5B3-B48A-26CD-1BC68EDDDE12}"/>
                </a:ext>
              </a:extLst>
            </p:cNvPr>
            <p:cNvGrpSpPr/>
            <p:nvPr/>
          </p:nvGrpSpPr>
          <p:grpSpPr>
            <a:xfrm>
              <a:off x="950562" y="7306916"/>
              <a:ext cx="1359208" cy="283924"/>
              <a:chOff x="819622" y="5064032"/>
              <a:chExt cx="1199301" cy="250521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9871F9E9-AF75-1217-2286-A50ECDA704E9}"/>
                  </a:ext>
                </a:extLst>
              </p:cNvPr>
              <p:cNvSpPr txBox="1"/>
              <p:nvPr/>
            </p:nvSpPr>
            <p:spPr>
              <a:xfrm>
                <a:off x="819622" y="5064032"/>
                <a:ext cx="903082" cy="250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Indicator 2: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9ECE5FC9-7454-4642-52D7-A079CC2DD978}"/>
                  </a:ext>
                </a:extLst>
              </p:cNvPr>
              <p:cNvSpPr/>
              <p:nvPr/>
            </p:nvSpPr>
            <p:spPr>
              <a:xfrm>
                <a:off x="1546546" y="5064032"/>
                <a:ext cx="472377" cy="247680"/>
              </a:xfrm>
              <a:prstGeom prst="rect">
                <a:avLst/>
              </a:prstGeom>
              <a:solidFill>
                <a:schemeClr val="accent4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91BB9CA-50D3-21D1-BE86-37E0029CDABB}"/>
                </a:ext>
              </a:extLst>
            </p:cNvPr>
            <p:cNvGrpSpPr/>
            <p:nvPr/>
          </p:nvGrpSpPr>
          <p:grpSpPr>
            <a:xfrm>
              <a:off x="950562" y="7644474"/>
              <a:ext cx="1359208" cy="283924"/>
              <a:chOff x="819622" y="5064032"/>
              <a:chExt cx="1199301" cy="250521"/>
            </a:xfrm>
          </p:grpSpPr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0D254E5-3979-A7E0-D13D-D43001B0BE51}"/>
                  </a:ext>
                </a:extLst>
              </p:cNvPr>
              <p:cNvSpPr txBox="1"/>
              <p:nvPr/>
            </p:nvSpPr>
            <p:spPr>
              <a:xfrm>
                <a:off x="819622" y="5064032"/>
                <a:ext cx="903082" cy="250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Indicator 3: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AA641B4B-5DA5-9B3D-982E-B003AE65E538}"/>
                  </a:ext>
                </a:extLst>
              </p:cNvPr>
              <p:cNvSpPr/>
              <p:nvPr/>
            </p:nvSpPr>
            <p:spPr>
              <a:xfrm>
                <a:off x="1546546" y="5064032"/>
                <a:ext cx="472377" cy="247680"/>
              </a:xfrm>
              <a:prstGeom prst="rect">
                <a:avLst/>
              </a:prstGeom>
              <a:solidFill>
                <a:schemeClr val="accent4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F56972A0-89EE-5716-3521-FA3C71F14B9F}"/>
              </a:ext>
            </a:extLst>
          </p:cNvPr>
          <p:cNvSpPr txBox="1"/>
          <p:nvPr/>
        </p:nvSpPr>
        <p:spPr>
          <a:xfrm>
            <a:off x="317146" y="4561821"/>
            <a:ext cx="3298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 Narrow" panose="020B0606020202030204" pitchFamily="34" charset="0"/>
              </a:rPr>
              <a:t>Focus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  <a:r>
              <a:rPr lang="en-US" sz="1200" b="1" dirty="0">
                <a:latin typeface="Arial Narrow" panose="020B0606020202030204" pitchFamily="34" charset="0"/>
              </a:rPr>
              <a:t>: Financial Management and Best Practices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B9D9E90-3A49-A3D2-F81E-03962D184FE3}"/>
              </a:ext>
            </a:extLst>
          </p:cNvPr>
          <p:cNvSpPr txBox="1"/>
          <p:nvPr/>
        </p:nvSpPr>
        <p:spPr>
          <a:xfrm>
            <a:off x="996303" y="5025515"/>
            <a:ext cx="1023493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Indicator 1: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6B888C0-3066-4F85-C4CF-0E46A21489CC}"/>
              </a:ext>
            </a:extLst>
          </p:cNvPr>
          <p:cNvSpPr/>
          <p:nvPr/>
        </p:nvSpPr>
        <p:spPr>
          <a:xfrm>
            <a:off x="1820150" y="5025515"/>
            <a:ext cx="535361" cy="28070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199554F-86B8-5CD6-DA16-5099E281F6B7}"/>
              </a:ext>
            </a:extLst>
          </p:cNvPr>
          <p:cNvSpPr txBox="1"/>
          <p:nvPr/>
        </p:nvSpPr>
        <p:spPr>
          <a:xfrm>
            <a:off x="996303" y="5365924"/>
            <a:ext cx="1023493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Indicator 2: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843A56C-C66D-5445-7673-5F54E2EA8C25}"/>
              </a:ext>
            </a:extLst>
          </p:cNvPr>
          <p:cNvSpPr/>
          <p:nvPr/>
        </p:nvSpPr>
        <p:spPr>
          <a:xfrm>
            <a:off x="1820150" y="5365924"/>
            <a:ext cx="535361" cy="28070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F27822E-B662-FB28-6833-B911ACCD1F93}"/>
              </a:ext>
            </a:extLst>
          </p:cNvPr>
          <p:cNvGrpSpPr/>
          <p:nvPr/>
        </p:nvGrpSpPr>
        <p:grpSpPr>
          <a:xfrm>
            <a:off x="996303" y="7254920"/>
            <a:ext cx="1359210" cy="283927"/>
            <a:chOff x="819621" y="5064032"/>
            <a:chExt cx="1199302" cy="250524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7C8BEA3B-E8D1-4640-B183-C5696D036101}"/>
                </a:ext>
              </a:extLst>
            </p:cNvPr>
            <p:cNvSpPr txBox="1"/>
            <p:nvPr/>
          </p:nvSpPr>
          <p:spPr>
            <a:xfrm>
              <a:off x="819621" y="5064035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+mj-lt"/>
                </a:rPr>
                <a:t>Indicator 1: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07878B7E-6556-9B25-7945-CD14DF7D5BFF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j-lt"/>
              </a:endParaRP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396151BE-9ADA-7E5C-6176-524AAF84C6E6}"/>
              </a:ext>
            </a:extLst>
          </p:cNvPr>
          <p:cNvSpPr txBox="1"/>
          <p:nvPr/>
        </p:nvSpPr>
        <p:spPr>
          <a:xfrm>
            <a:off x="326464" y="6833380"/>
            <a:ext cx="3386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Planning Guided by Inclusive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Community and Market-Informed Inputs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A872A9E-742E-2B94-EA1E-D76473FC68D6}"/>
              </a:ext>
            </a:extLst>
          </p:cNvPr>
          <p:cNvSpPr txBox="1"/>
          <p:nvPr/>
        </p:nvSpPr>
        <p:spPr>
          <a:xfrm>
            <a:off x="4038591" y="1215441"/>
            <a:ext cx="338666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V: PRESERVATION-BASED</a:t>
            </a:r>
          </a:p>
          <a:p>
            <a:pPr algn="l"/>
            <a:r>
              <a:rPr lang="en-US" sz="1200" b="1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 DEVELOPMENT</a:t>
            </a:r>
            <a:endParaRPr lang="en-US" sz="1200" dirty="0">
              <a:solidFill>
                <a:srgbClr val="1AA7E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109DB265-267B-35BC-780C-58DFBAC31404}"/>
              </a:ext>
            </a:extLst>
          </p:cNvPr>
          <p:cNvGrpSpPr/>
          <p:nvPr/>
        </p:nvGrpSpPr>
        <p:grpSpPr>
          <a:xfrm>
            <a:off x="4664096" y="3257249"/>
            <a:ext cx="1359210" cy="283927"/>
            <a:chOff x="819621" y="5064032"/>
            <a:chExt cx="1199302" cy="250524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8E6795E-4AF7-72A0-AB43-2974F658F66D}"/>
                </a:ext>
              </a:extLst>
            </p:cNvPr>
            <p:cNvSpPr txBox="1"/>
            <p:nvPr/>
          </p:nvSpPr>
          <p:spPr>
            <a:xfrm>
              <a:off x="819621" y="5064035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Indicator 1: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5893213C-3888-70F9-232A-0AC41A5CD765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156" name="TextBox 155">
            <a:extLst>
              <a:ext uri="{FF2B5EF4-FFF2-40B4-BE49-F238E27FC236}">
                <a16:creationId xmlns:a16="http://schemas.microsoft.com/office/drawing/2014/main" id="{2940999C-23AF-686A-CF1B-8279C37AD945}"/>
              </a:ext>
            </a:extLst>
          </p:cNvPr>
          <p:cNvSpPr txBox="1"/>
          <p:nvPr/>
        </p:nvSpPr>
        <p:spPr>
          <a:xfrm>
            <a:off x="4664096" y="4044533"/>
            <a:ext cx="1023494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Indicator 1: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8574AD3-9E70-5BE8-7C45-174C7BB13B0B}"/>
              </a:ext>
            </a:extLst>
          </p:cNvPr>
          <p:cNvSpPr/>
          <p:nvPr/>
        </p:nvSpPr>
        <p:spPr>
          <a:xfrm>
            <a:off x="5488667" y="4044530"/>
            <a:ext cx="535361" cy="28070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ABC9FDB3-4631-3D72-3C54-0AC5CFEAD527}"/>
              </a:ext>
            </a:extLst>
          </p:cNvPr>
          <p:cNvSpPr txBox="1"/>
          <p:nvPr/>
        </p:nvSpPr>
        <p:spPr>
          <a:xfrm>
            <a:off x="4006049" y="4454682"/>
            <a:ext cx="29475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V Average: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CA8CBF8-47D9-39DC-0B84-BD4BDB5BA0AB}"/>
              </a:ext>
            </a:extLst>
          </p:cNvPr>
          <p:cNvSpPr/>
          <p:nvPr/>
        </p:nvSpPr>
        <p:spPr>
          <a:xfrm>
            <a:off x="5488667" y="4453028"/>
            <a:ext cx="535361" cy="280704"/>
          </a:xfrm>
          <a:prstGeom prst="rect">
            <a:avLst/>
          </a:prstGeom>
          <a:solidFill>
            <a:srgbClr val="1AA7E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74B82B4-5051-7A9A-9AEA-56B74D46D62C}"/>
              </a:ext>
            </a:extLst>
          </p:cNvPr>
          <p:cNvSpPr txBox="1"/>
          <p:nvPr/>
        </p:nvSpPr>
        <p:spPr>
          <a:xfrm>
            <a:off x="4075150" y="5300887"/>
            <a:ext cx="338666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200" b="1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VI: </a:t>
            </a:r>
            <a:r>
              <a:rPr lang="en-US" sz="1200" b="1" spc="20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DEMONSTRATED IMPACT AND</a:t>
            </a:r>
          </a:p>
          <a:p>
            <a:pPr algn="l"/>
            <a:r>
              <a:rPr lang="en-US" sz="1200" b="1" spc="20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en-US" sz="1200" spc="20" dirty="0">
              <a:solidFill>
                <a:srgbClr val="1AA7E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AC0A92F-B6D9-05B5-0DE2-7CD1A3A81405}"/>
              </a:ext>
            </a:extLst>
          </p:cNvPr>
          <p:cNvGrpSpPr/>
          <p:nvPr/>
        </p:nvGrpSpPr>
        <p:grpSpPr>
          <a:xfrm>
            <a:off x="4701543" y="7319461"/>
            <a:ext cx="1359208" cy="283924"/>
            <a:chOff x="819622" y="5064032"/>
            <a:chExt cx="1199301" cy="25052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F46FE32-D102-491B-EE63-964EA0716730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Indicator 2: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0D97E72-702E-3D85-A7FD-5C61E383CDB6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116B0E49-C190-924D-893C-B8904FFF6E7E}"/>
              </a:ext>
            </a:extLst>
          </p:cNvPr>
          <p:cNvSpPr txBox="1"/>
          <p:nvPr/>
        </p:nvSpPr>
        <p:spPr>
          <a:xfrm>
            <a:off x="4075151" y="7668886"/>
            <a:ext cx="3386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Promoting Progress and Demonstrating Impact and Results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8B5FA44-729B-4746-2687-A2A503DB66BA}"/>
              </a:ext>
            </a:extLst>
          </p:cNvPr>
          <p:cNvSpPr txBox="1"/>
          <p:nvPr/>
        </p:nvSpPr>
        <p:spPr>
          <a:xfrm>
            <a:off x="4088143" y="6539057"/>
            <a:ext cx="3298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Measuring and Packaging Quantitative &amp; Qualitative Outcomes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AAD02B42-8931-5FA4-C516-3E7B5ED81B41}"/>
              </a:ext>
            </a:extLst>
          </p:cNvPr>
          <p:cNvGrpSpPr/>
          <p:nvPr/>
        </p:nvGrpSpPr>
        <p:grpSpPr>
          <a:xfrm>
            <a:off x="4701543" y="6981078"/>
            <a:ext cx="1359208" cy="283924"/>
            <a:chOff x="819622" y="5064032"/>
            <a:chExt cx="1199301" cy="250521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EF7F7BE5-9293-9F47-DAE2-8101513FC061}"/>
                </a:ext>
              </a:extLst>
            </p:cNvPr>
            <p:cNvSpPr txBox="1"/>
            <p:nvPr/>
          </p:nvSpPr>
          <p:spPr>
            <a:xfrm>
              <a:off x="819622" y="5064032"/>
              <a:ext cx="903082" cy="2505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Indicator 1: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564C08C6-AC7F-ECE1-289C-71FFF2108963}"/>
                </a:ext>
              </a:extLst>
            </p:cNvPr>
            <p:cNvSpPr/>
            <p:nvPr/>
          </p:nvSpPr>
          <p:spPr>
            <a:xfrm>
              <a:off x="1546546" y="5064032"/>
              <a:ext cx="472377" cy="247680"/>
            </a:xfrm>
            <a:prstGeom prst="rect">
              <a:avLst/>
            </a:prstGeom>
            <a:solidFill>
              <a:schemeClr val="accent4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F63B49DE-8152-A4B3-B703-817D3E0DED4B}"/>
              </a:ext>
            </a:extLst>
          </p:cNvPr>
          <p:cNvSpPr txBox="1"/>
          <p:nvPr/>
        </p:nvSpPr>
        <p:spPr>
          <a:xfrm>
            <a:off x="4701543" y="8138637"/>
            <a:ext cx="1023493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Indicator 1: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1207CEEB-EF54-DFD7-1CC4-27C40F929872}"/>
              </a:ext>
            </a:extLst>
          </p:cNvPr>
          <p:cNvSpPr/>
          <p:nvPr/>
        </p:nvSpPr>
        <p:spPr>
          <a:xfrm>
            <a:off x="5525390" y="8138637"/>
            <a:ext cx="535361" cy="28070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7BF41C84-AFB9-C0B4-1467-EC754692CE50}"/>
              </a:ext>
            </a:extLst>
          </p:cNvPr>
          <p:cNvSpPr txBox="1"/>
          <p:nvPr/>
        </p:nvSpPr>
        <p:spPr>
          <a:xfrm>
            <a:off x="4088143" y="8479796"/>
            <a:ext cx="29940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VI Average: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8866CB1F-BD46-162A-4555-E9B45C3D460B}"/>
              </a:ext>
            </a:extLst>
          </p:cNvPr>
          <p:cNvSpPr/>
          <p:nvPr/>
        </p:nvSpPr>
        <p:spPr>
          <a:xfrm>
            <a:off x="5525390" y="8455948"/>
            <a:ext cx="535361" cy="280704"/>
          </a:xfrm>
          <a:prstGeom prst="rect">
            <a:avLst/>
          </a:prstGeom>
          <a:solidFill>
            <a:srgbClr val="1AA7E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pic>
        <p:nvPicPr>
          <p:cNvPr id="175" name="Picture 174" descr="A picture containing logo&#10;&#10;Description automatically generated">
            <a:extLst>
              <a:ext uri="{FF2B5EF4-FFF2-40B4-BE49-F238E27FC236}">
                <a16:creationId xmlns:a16="http://schemas.microsoft.com/office/drawing/2014/main" id="{22B59334-BC7E-D593-0581-79DD598C1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893" y="-72678"/>
            <a:ext cx="1180609" cy="1180609"/>
          </a:xfrm>
          <a:prstGeom prst="rect">
            <a:avLst/>
          </a:prstGeom>
        </p:spPr>
      </p:pic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75CF0BC-528F-4C2E-2ADD-711855E4FDAE}"/>
              </a:ext>
            </a:extLst>
          </p:cNvPr>
          <p:cNvGrpSpPr/>
          <p:nvPr/>
        </p:nvGrpSpPr>
        <p:grpSpPr>
          <a:xfrm>
            <a:off x="429852" y="9305858"/>
            <a:ext cx="6977738" cy="555483"/>
            <a:chOff x="429852" y="9305858"/>
            <a:chExt cx="6977738" cy="555483"/>
          </a:xfrm>
        </p:grpSpPr>
        <p:sp>
          <p:nvSpPr>
            <p:cNvPr id="177" name="Parallelogram 176">
              <a:extLst>
                <a:ext uri="{FF2B5EF4-FFF2-40B4-BE49-F238E27FC236}">
                  <a16:creationId xmlns:a16="http://schemas.microsoft.com/office/drawing/2014/main" id="{52C1D2C2-68A0-C174-3E36-8DFEE4A75EE1}"/>
                </a:ext>
              </a:extLst>
            </p:cNvPr>
            <p:cNvSpPr/>
            <p:nvPr/>
          </p:nvSpPr>
          <p:spPr>
            <a:xfrm>
              <a:off x="429852" y="9305858"/>
              <a:ext cx="6977738" cy="555483"/>
            </a:xfrm>
            <a:prstGeom prst="parallelogram">
              <a:avLst/>
            </a:prstGeom>
            <a:solidFill>
              <a:srgbClr val="1AA7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B565068C-4FA7-DF15-4F39-9BE6A89BEB92}"/>
                </a:ext>
              </a:extLst>
            </p:cNvPr>
            <p:cNvSpPr txBox="1"/>
            <p:nvPr/>
          </p:nvSpPr>
          <p:spPr>
            <a:xfrm>
              <a:off x="729114" y="9319294"/>
              <a:ext cx="63141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This worksheet was prepared Aspiring-IAMS and IAMS communities in the Indiana Main Street program</a:t>
              </a: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37628F7A-990A-DC82-CE3A-F1AA2AC84AA1}"/>
              </a:ext>
            </a:extLst>
          </p:cNvPr>
          <p:cNvSpPr txBox="1"/>
          <p:nvPr/>
        </p:nvSpPr>
        <p:spPr>
          <a:xfrm>
            <a:off x="317146" y="3691252"/>
            <a:ext cx="33866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Budget and workplan alignment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C871619-39AC-7D35-E4A2-969285502CF5}"/>
              </a:ext>
            </a:extLst>
          </p:cNvPr>
          <p:cNvGrpSpPr/>
          <p:nvPr/>
        </p:nvGrpSpPr>
        <p:grpSpPr>
          <a:xfrm>
            <a:off x="971385" y="3939054"/>
            <a:ext cx="1359208" cy="624333"/>
            <a:chOff x="917377" y="5447722"/>
            <a:chExt cx="1359208" cy="624333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52B123D9-0598-7035-599A-01818A214F89}"/>
                </a:ext>
              </a:extLst>
            </p:cNvPr>
            <p:cNvGrpSpPr/>
            <p:nvPr/>
          </p:nvGrpSpPr>
          <p:grpSpPr>
            <a:xfrm>
              <a:off x="917377" y="5447722"/>
              <a:ext cx="1359208" cy="283924"/>
              <a:chOff x="819622" y="5064032"/>
              <a:chExt cx="1199301" cy="250521"/>
            </a:xfrm>
          </p:grpSpPr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23C2C28-8C4B-FA16-7574-DC8DA29E22F0}"/>
                  </a:ext>
                </a:extLst>
              </p:cNvPr>
              <p:cNvSpPr txBox="1"/>
              <p:nvPr/>
            </p:nvSpPr>
            <p:spPr>
              <a:xfrm>
                <a:off x="819622" y="5064032"/>
                <a:ext cx="903082" cy="250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Indicator 1: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7981DAFE-6141-06D1-1F5A-6DF5E0619FF5}"/>
                  </a:ext>
                </a:extLst>
              </p:cNvPr>
              <p:cNvSpPr/>
              <p:nvPr/>
            </p:nvSpPr>
            <p:spPr>
              <a:xfrm>
                <a:off x="1546546" y="5064032"/>
                <a:ext cx="472377" cy="247680"/>
              </a:xfrm>
              <a:prstGeom prst="rect">
                <a:avLst/>
              </a:prstGeom>
              <a:solidFill>
                <a:schemeClr val="accent4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2BC39153-F8F3-2036-1186-43CF6FA0A8EE}"/>
                </a:ext>
              </a:extLst>
            </p:cNvPr>
            <p:cNvGrpSpPr/>
            <p:nvPr/>
          </p:nvGrpSpPr>
          <p:grpSpPr>
            <a:xfrm>
              <a:off x="917377" y="5788131"/>
              <a:ext cx="1359208" cy="283924"/>
              <a:chOff x="819622" y="5064032"/>
              <a:chExt cx="1199301" cy="250521"/>
            </a:xfrm>
          </p:grpSpPr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FBE6E8CF-10C4-0CCE-5973-BA7012F9455D}"/>
                  </a:ext>
                </a:extLst>
              </p:cNvPr>
              <p:cNvSpPr txBox="1"/>
              <p:nvPr/>
            </p:nvSpPr>
            <p:spPr>
              <a:xfrm>
                <a:off x="819622" y="5064032"/>
                <a:ext cx="903082" cy="250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Indicator 2: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6E5FEA7-B978-FCBE-DBCE-CFA7F6A00637}"/>
                  </a:ext>
                </a:extLst>
              </p:cNvPr>
              <p:cNvSpPr/>
              <p:nvPr/>
            </p:nvSpPr>
            <p:spPr>
              <a:xfrm>
                <a:off x="1546546" y="5064032"/>
                <a:ext cx="472377" cy="247680"/>
              </a:xfrm>
              <a:prstGeom prst="rect">
                <a:avLst/>
              </a:prstGeom>
              <a:solidFill>
                <a:schemeClr val="accent4"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9460F7F6-0134-2920-29DF-56F8357223FB}"/>
              </a:ext>
            </a:extLst>
          </p:cNvPr>
          <p:cNvSpPr txBox="1"/>
          <p:nvPr/>
        </p:nvSpPr>
        <p:spPr>
          <a:xfrm>
            <a:off x="996303" y="8132681"/>
            <a:ext cx="1023493" cy="283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+mj-lt"/>
              </a:rPr>
              <a:t>Indicator 1: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B36E6A1-7EAB-5B5D-D40A-65BA0854EA80}"/>
              </a:ext>
            </a:extLst>
          </p:cNvPr>
          <p:cNvSpPr/>
          <p:nvPr/>
        </p:nvSpPr>
        <p:spPr>
          <a:xfrm>
            <a:off x="1820150" y="8132684"/>
            <a:ext cx="535361" cy="280704"/>
          </a:xfrm>
          <a:prstGeom prst="rect">
            <a:avLst/>
          </a:pr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+mj-lt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ACECFA4-8FEA-F395-2176-E2F8B40C95A9}"/>
              </a:ext>
            </a:extLst>
          </p:cNvPr>
          <p:cNvSpPr txBox="1"/>
          <p:nvPr/>
        </p:nvSpPr>
        <p:spPr>
          <a:xfrm>
            <a:off x="326464" y="8494378"/>
            <a:ext cx="29475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1AA7E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IV Average: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CA72FF6-4D46-F2F5-F70A-8670B79E7AFE}"/>
              </a:ext>
            </a:extLst>
          </p:cNvPr>
          <p:cNvSpPr/>
          <p:nvPr/>
        </p:nvSpPr>
        <p:spPr>
          <a:xfrm>
            <a:off x="1820150" y="8492724"/>
            <a:ext cx="535361" cy="280704"/>
          </a:xfrm>
          <a:prstGeom prst="rect">
            <a:avLst/>
          </a:prstGeom>
          <a:solidFill>
            <a:srgbClr val="1AA7E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E1E11CC-EEA6-600A-F462-2D951E3E0E0A}"/>
              </a:ext>
            </a:extLst>
          </p:cNvPr>
          <p:cNvSpPr txBox="1"/>
          <p:nvPr/>
        </p:nvSpPr>
        <p:spPr>
          <a:xfrm>
            <a:off x="326464" y="7573697"/>
            <a:ext cx="33866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Focus Area: Strategy-Aligned Comprehensive Work Planning &amp; Implementation Across All Four Points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150AF-9F36-735D-A3B6-9B8A84B3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84802" y="8004049"/>
            <a:ext cx="1865376" cy="2048991"/>
          </a:xfrm>
        </p:spPr>
        <p:txBody>
          <a:bodyPr/>
          <a:lstStyle/>
          <a:p>
            <a:fld id="{1A09698B-AA6B-47DC-BA0C-3BA48306AA15}" type="slidenum">
              <a:rPr lang="en-US" sz="1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06903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365</TotalTime>
  <Words>544</Words>
  <Application>Microsoft Office PowerPoint</Application>
  <PresentationFormat>Custom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Abadi</vt:lpstr>
      <vt:lpstr>Arial</vt:lpstr>
      <vt:lpstr>Arial Narrow</vt:lpstr>
      <vt:lpstr>Calibri</vt:lpstr>
      <vt:lpstr>Calibri Light</vt:lpstr>
      <vt:lpstr>Metropolitan</vt:lpstr>
      <vt:lpstr>Aspiring IAMS &amp; IAMS Community Self-Assessment Tool  Alignment Worksheet</vt:lpstr>
      <vt:lpstr>Aspiring IAMS &amp; IAMS Community Self-Assessment Tool - Alignment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Aspiring IAMS Community Self-Assessment Tool  Alignment Worksheet</dc:title>
  <dc:creator>Kern, Andrea</dc:creator>
  <cp:lastModifiedBy>Huff, Abigail</cp:lastModifiedBy>
  <cp:revision>11</cp:revision>
  <cp:lastPrinted>2022-08-18T18:07:16Z</cp:lastPrinted>
  <dcterms:created xsi:type="dcterms:W3CDTF">2022-08-18T14:52:00Z</dcterms:created>
  <dcterms:modified xsi:type="dcterms:W3CDTF">2023-05-16T18:29:05Z</dcterms:modified>
</cp:coreProperties>
</file>